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0" r:id="rId2"/>
    <p:sldId id="362" r:id="rId3"/>
    <p:sldId id="384" r:id="rId4"/>
    <p:sldId id="385" r:id="rId5"/>
    <p:sldId id="386" r:id="rId6"/>
    <p:sldId id="387" r:id="rId7"/>
    <p:sldId id="389" r:id="rId8"/>
    <p:sldId id="392" r:id="rId9"/>
    <p:sldId id="394" r:id="rId10"/>
    <p:sldId id="395" r:id="rId11"/>
    <p:sldId id="396" r:id="rId12"/>
    <p:sldId id="397" r:id="rId13"/>
    <p:sldId id="398" r:id="rId14"/>
    <p:sldId id="400" r:id="rId15"/>
    <p:sldId id="401" r:id="rId16"/>
    <p:sldId id="403" r:id="rId17"/>
    <p:sldId id="404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006600"/>
    <a:srgbClr val="000099"/>
    <a:srgbClr val="FFCC99"/>
    <a:srgbClr val="CC0000"/>
    <a:srgbClr val="003399"/>
    <a:srgbClr val="FF5050"/>
    <a:srgbClr val="FFCC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2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23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Složen periodični zvuk -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Vremenske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promene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periodi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ne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i nesinusoidalnog tipa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.</a:t>
            </a:r>
            <a:endParaRPr lang="sr-Latn-RS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Spektar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je linijskog (diskretnog)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tipa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i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sadr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kona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broj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kompone</a:t>
            </a:r>
            <a:r>
              <a:rPr lang="sr-Latn-R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nata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na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frekvencij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skoj skali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4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Složen neperiodični zvuk -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Vremenske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promene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neperiodi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ne.</a:t>
            </a:r>
            <a:endParaRPr lang="sr-Latn-RS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Spektar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je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kontinualnog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tipa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i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sadr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beskona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broj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kontinualno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raspore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đ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enih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kompone</a:t>
            </a:r>
            <a:r>
              <a:rPr lang="sr-Latn-R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nata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po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frekvencij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skoj skali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9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Kada dva ili više nezavisnih izvora emituju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prost zvuk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sl-SI" altLang="en-US" sz="1000" i="1" dirty="0">
                <a:solidFill>
                  <a:srgbClr val="000066"/>
                </a:solidFill>
                <a:latin typeface="Arial" charset="0"/>
              </a:rPr>
              <a:t>potrebno je voditi računa o faznom stavu talasa na mestu prijema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9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80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Primer: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Dva talasa koja se prostiru u istom pravcu fazno pomerena za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,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iste amplitude, frekvencije i talasne dužine</a:t>
            </a:r>
            <a:r>
              <a:rPr lang="sr-Latn-R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Kada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su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talasi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u fa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z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i</a:t>
            </a:r>
            <a:r>
              <a:rPr lang="sr-Latn-RS" altLang="en-US" sz="1000" dirty="0">
                <a:solidFill>
                  <a:srgbClr val="000066"/>
                </a:solidFill>
                <a:latin typeface="Arial" charset="0"/>
              </a:rPr>
              <a:t>,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amplituda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je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dvostruko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ve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ća, a kada su u protivfazi, amplituda je nula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Uočljive su promene rezultujuće amplitude u zavisnosti od trenutne fazne razlike.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Komponente složenog zvuka imaju različite, jednako verovatne fazne stavove na mestu prijema, pa nije potrebno voditi računa o faznim stavovima talasa na mestu prijema.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Primer su nezavisni izvori zvuka različitog spektra, udaljeni izvori istog zvuka ali širokog spektra, izvori u zatvorenom prostoru itd.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Ukupna gustina energije zvuka jednaka je zbiru gustina energije pojedinih izvora.</a:t>
            </a: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3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Kada se izvor </a:t>
            </a:r>
            <a:r>
              <a:rPr lang="sl-SI" altLang="en-US" sz="1000" dirty="0">
                <a:solidFill>
                  <a:srgbClr val="000066"/>
                </a:solidFill>
              </a:rPr>
              <a:t>zvuka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nalazi pored prepreke, javljaju se dva talasa koja se prostiru u suprotnim smerovima: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progresivni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 i 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reflektovani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Oba talasa imaju istu frekvenciju. Fazna razlika talasa je posledica različito pređenih puteva. Amplituda zavisi od reflektujućih osobina prepreke. 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Efekat reflektovanih talasa se modeluje postavljanjem virtuelnog izvora zvuka metodom </a:t>
            </a:r>
            <a:r>
              <a:rPr lang="sl-SI" altLang="en-US" sz="1000" i="1" dirty="0">
                <a:solidFill>
                  <a:srgbClr val="000066"/>
                </a:solidFill>
                <a:latin typeface="Arial" charset="0"/>
              </a:rPr>
              <a:t>lika u ogledalu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(sa suprotne strane prepreke, na istom rastojanju od prepreke kao i stvarni izvor). </a:t>
            </a:r>
            <a:r>
              <a:rPr lang="sl-SI" altLang="en-US" sz="1000" dirty="0">
                <a:solidFill>
                  <a:srgbClr val="000066"/>
                </a:solidFill>
              </a:rPr>
              <a:t>S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naga virtuelnog izvora zvuka zavisi od reflektujućih (apsorpcionih) osobina prepreke:</a:t>
            </a:r>
            <a:r>
              <a:rPr lang="sr-Latn-RS" altLang="en-US" sz="1000" dirty="0">
                <a:solidFill>
                  <a:srgbClr val="000066"/>
                </a:solidFill>
                <a:latin typeface="Arial" charset="0"/>
              </a:rPr>
              <a:t> izraz 1.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Postupak za određivanje rezultujućeg zvučnog pritiska zavisi od toga da li izvori zvuka emituju prost ili složen zvuk</a:t>
            </a:r>
            <a:r>
              <a:rPr lang="sr-Latn-RS" altLang="en-U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6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Kada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su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dimenzije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izvora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x-none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zvuka 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koji generiše sferne talase (pulsirajuća sfera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polupre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nik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a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i="1" dirty="0">
                <a:solidFill>
                  <a:srgbClr val="000066"/>
                </a:solidFill>
                <a:cs typeface="Times New Roman" pitchFamily="18" charset="0"/>
              </a:rPr>
              <a:t>r</a:t>
            </a:r>
            <a:r>
              <a:rPr lang="en-GB" altLang="en-US" sz="1000" baseline="-30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znatno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manje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u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odnosu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na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talasnu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du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inu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emitovanih talasa,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takvi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izvori</a:t>
            </a:r>
            <a:r>
              <a:rPr lang="x-none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zvuka se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nazivaju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ta</a:t>
            </a:r>
            <a:r>
              <a:rPr lang="sr-Latn-CS" altLang="en-US" sz="1000" dirty="0">
                <a:solidFill>
                  <a:srgbClr val="990000"/>
                </a:solidFill>
                <a:latin typeface="Arial" charset="0"/>
              </a:rPr>
              <a:t>č</a:t>
            </a:r>
            <a:r>
              <a:rPr lang="en-GB" altLang="en-US" sz="1000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kasti</a:t>
            </a:r>
            <a:r>
              <a:rPr lang="en-GB" altLang="en-US" sz="10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izvori</a:t>
            </a:r>
            <a:r>
              <a:rPr lang="x-none" altLang="en-US" sz="10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zvuka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T</a:t>
            </a:r>
            <a:r>
              <a:rPr lang="en-GB" altLang="en-US" sz="1000" dirty="0">
                <a:solidFill>
                  <a:srgbClr val="000066"/>
                </a:solidFill>
                <a:cs typeface="Times New Roman" pitchFamily="18" charset="0"/>
              </a:rPr>
              <a:t>a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GB" altLang="en-US" sz="1000" dirty="0" err="1">
                <a:solidFill>
                  <a:srgbClr val="000066"/>
                </a:solidFill>
                <a:cs typeface="Times New Roman" pitchFamily="18" charset="0"/>
              </a:rPr>
              <a:t>kasti</a:t>
            </a:r>
            <a:r>
              <a:rPr lang="en-GB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cs typeface="Times New Roman" pitchFamily="18" charset="0"/>
              </a:rPr>
              <a:t>izvori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zvuka </a:t>
            </a:r>
            <a:r>
              <a:rPr lang="x-none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u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slobodnom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prostoru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stvaraju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sferne</a:t>
            </a:r>
            <a:r>
              <a:rPr lang="en-GB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talase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x-none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V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e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iste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zakonitosti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kao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za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izvore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sfernih talasa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- </a:t>
            </a:r>
            <a:r>
              <a:rPr lang="sl-SI" altLang="en-US" sz="1000" dirty="0">
                <a:solidFill>
                  <a:srgbClr val="990000"/>
                </a:solidFill>
              </a:rPr>
              <a:t>zvučni pritisak opada sa povećanjem rastojanja:</a:t>
            </a:r>
            <a:r>
              <a:rPr lang="sr-Cyrl-RS" altLang="en-US" sz="1000" dirty="0">
                <a:solidFill>
                  <a:srgbClr val="990000"/>
                </a:solidFill>
              </a:rPr>
              <a:t> </a:t>
            </a:r>
            <a:r>
              <a:rPr lang="sr-Latn-RS" altLang="en-US" sz="1000" i="1" dirty="0" err="1">
                <a:solidFill>
                  <a:srgbClr val="990000"/>
                </a:solidFill>
              </a:rPr>
              <a:t>p·r</a:t>
            </a:r>
            <a:r>
              <a:rPr lang="sr-Latn-RS" altLang="en-US" sz="1000" i="1" dirty="0">
                <a:solidFill>
                  <a:srgbClr val="990000"/>
                </a:solidFill>
              </a:rPr>
              <a:t>=</a:t>
            </a:r>
            <a:r>
              <a:rPr lang="sr-Latn-RS" altLang="en-US" sz="1000" i="1" dirty="0" err="1">
                <a:solidFill>
                  <a:srgbClr val="990000"/>
                </a:solidFill>
              </a:rPr>
              <a:t>const</a:t>
            </a:r>
            <a:r>
              <a:rPr lang="sr-Latn-RS" altLang="en-US" sz="1000" dirty="0">
                <a:solidFill>
                  <a:srgbClr val="990000"/>
                </a:solidFill>
              </a:rPr>
              <a:t>.</a:t>
            </a:r>
            <a:endParaRPr lang="en-GB" altLang="en-US" sz="1000" dirty="0">
              <a:solidFill>
                <a:srgbClr val="990000"/>
              </a:solidFill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Intenzitet zvuka zavisi od zvučne (akustičke) snage izvora zvuka </a:t>
            </a:r>
            <a:r>
              <a:rPr lang="sl-SI" altLang="en-US" sz="1000" i="1" dirty="0">
                <a:solidFill>
                  <a:srgbClr val="000066"/>
                </a:solidFill>
                <a:latin typeface="Arial" charset="0"/>
              </a:rPr>
              <a:t>P</a:t>
            </a:r>
            <a:r>
              <a:rPr lang="sl-SI" altLang="en-US" sz="1000" i="1" baseline="-25000" dirty="0">
                <a:solidFill>
                  <a:srgbClr val="000066"/>
                </a:solidFill>
                <a:latin typeface="Arial" charset="0"/>
              </a:rPr>
              <a:t>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i površine talasnog fronta </a:t>
            </a:r>
            <a:r>
              <a:rPr lang="sl-SI" altLang="en-US" sz="1000" dirty="0">
                <a:solidFill>
                  <a:srgbClr val="000066"/>
                </a:solidFill>
              </a:rPr>
              <a:t>4</a:t>
            </a:r>
            <a:r>
              <a:rPr lang="sl-SI" altLang="en-US" sz="1000" i="1" dirty="0">
                <a:solidFill>
                  <a:srgbClr val="000066"/>
                </a:solidFill>
                <a:sym typeface="Symbol"/>
              </a:rPr>
              <a:t></a:t>
            </a:r>
            <a:r>
              <a:rPr lang="sl-SI" altLang="en-US" sz="1000" i="1" dirty="0">
                <a:solidFill>
                  <a:srgbClr val="000066"/>
                </a:solidFill>
              </a:rPr>
              <a:t>r</a:t>
            </a:r>
            <a:r>
              <a:rPr lang="sl-SI" altLang="en-US" sz="1000" i="1" baseline="30000" dirty="0">
                <a:solidFill>
                  <a:srgbClr val="000066"/>
                </a:solidFill>
              </a:rPr>
              <a:t>2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na kojem se računa intenzitet: izraz 1.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algn="just"/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7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144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Površina talasnog fronta je proporcionalna kvadratu rastojanja.</a:t>
            </a:r>
            <a:endParaRPr lang="sl-SI" altLang="en-US" sz="1000" dirty="0">
              <a:solidFill>
                <a:srgbClr val="000066"/>
              </a:solidFill>
            </a:endParaRPr>
          </a:p>
          <a:p>
            <a:pPr marL="144000" indent="-144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altLang="en-US" sz="1000" dirty="0">
                <a:solidFill>
                  <a:srgbClr val="000066"/>
                </a:solidFill>
              </a:rPr>
              <a:t>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ntenzitet zvuka </a:t>
            </a:r>
            <a:r>
              <a:rPr lang="sl-SI" altLang="en-US" sz="1000" dirty="0">
                <a:solidFill>
                  <a:srgbClr val="000066"/>
                </a:solidFill>
              </a:rPr>
              <a:t>je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obrnuto proporcionalan kvadratu rastojanja.</a:t>
            </a:r>
            <a:endParaRPr lang="sl-SI" altLang="en-US" sz="1000" dirty="0">
              <a:solidFill>
                <a:srgbClr val="000066"/>
              </a:solidFill>
            </a:endParaRPr>
          </a:p>
          <a:p>
            <a:pPr marL="144000" indent="-144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Zvučni pritisak je obrnuto proporcionalan rastojanju.</a:t>
            </a:r>
            <a:endParaRPr lang="sl-SI" altLang="en-US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l-SI" altLang="en-US" sz="1000" dirty="0">
                <a:solidFill>
                  <a:srgbClr val="000066"/>
                </a:solidFill>
              </a:rPr>
              <a:t>Udvostručavanjem rastojanja od tačkastog izvora zvuka (</a:t>
            </a:r>
            <a:r>
              <a:rPr lang="sl-SI" altLang="en-US" sz="1000" i="1" dirty="0">
                <a:solidFill>
                  <a:srgbClr val="000066"/>
                </a:solidFill>
              </a:rPr>
              <a:t>r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2</a:t>
            </a:r>
            <a:r>
              <a:rPr lang="sl-SI" altLang="en-US" sz="1000" dirty="0">
                <a:solidFill>
                  <a:srgbClr val="000066"/>
                </a:solidFill>
              </a:rPr>
              <a:t> = 2</a:t>
            </a:r>
            <a:r>
              <a:rPr lang="sl-SI" altLang="en-US" sz="1000" i="1" dirty="0">
                <a:solidFill>
                  <a:srgbClr val="000066"/>
                </a:solidFill>
              </a:rPr>
              <a:t>r</a:t>
            </a:r>
            <a:r>
              <a:rPr lang="sl-SI" altLang="en-US" sz="1000" baseline="-25000" dirty="0">
                <a:solidFill>
                  <a:srgbClr val="000066"/>
                </a:solidFill>
              </a:rPr>
              <a:t>1</a:t>
            </a:r>
            <a:r>
              <a:rPr lang="sl-SI" altLang="en-US" sz="1000" dirty="0">
                <a:solidFill>
                  <a:srgbClr val="000066"/>
                </a:solidFill>
              </a:rPr>
              <a:t>):</a:t>
            </a: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Površina talasnog fronta tačkastog izvora zvuka se povećava četiri puta;</a:t>
            </a: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en-US" sz="1000" dirty="0">
                <a:solidFill>
                  <a:srgbClr val="000066"/>
                </a:solidFill>
              </a:rPr>
              <a:t>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ntenzitet zvuka se smanjuje četiri puta;</a:t>
            </a:r>
          </a:p>
          <a:p>
            <a:pPr marL="144000" indent="-144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en-US" sz="1000" dirty="0">
                <a:solidFill>
                  <a:srgbClr val="000066"/>
                </a:solidFill>
              </a:rPr>
              <a:t>Z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vučni pritisak se smanjuje dva puta.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5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Osnovna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veli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ina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koj</a:t>
            </a:r>
            <a:r>
              <a:rPr lang="x-none" altLang="en-US" sz="1000" dirty="0">
                <a:solidFill>
                  <a:srgbClr val="000066"/>
                </a:solidFill>
                <a:latin typeface="Arial" charset="0"/>
              </a:rPr>
              <a:t>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defini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še usmerenost zračenja izvora zvuka naziva se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faktor smera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Faktor smera predstavlja odnos zvučnog pritiska koji izvor stvara pod nekim uglom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 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zvučnog pritiska u pravcu glavne ose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na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istom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rastojanju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 od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zvora: izraz 1.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Dijagram faktora smera </a:t>
            </a:r>
            <a:r>
              <a:rPr lang="sl-SI" altLang="en-US" sz="1000" dirty="0">
                <a:solidFill>
                  <a:srgbClr val="000066"/>
                </a:solidFill>
              </a:rPr>
              <a:t>se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naziva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karakteristika usmerenosti izvora zvuka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i najčešće se prikazuje u logaritamskom obliku kao dijagram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20log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  <a:sym typeface="Symbol" pitchFamily="18" charset="2"/>
              </a:rPr>
              <a:t>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u funkciji ugla zračenja </a:t>
            </a:r>
            <a:r>
              <a:rPr lang="en-US" altLang="en-US" sz="1000" i="1" dirty="0">
                <a:solidFill>
                  <a:srgbClr val="000066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sl-SI" altLang="en-US" sz="1000" i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.</a:t>
            </a:r>
            <a:endParaRPr lang="en-GB" altLang="en-US" sz="1000" i="1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Prostorni ugao zračenja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  <a:sym typeface="Symbol" pitchFamily="18" charset="2"/>
              </a:rPr>
              <a:t></a:t>
            </a:r>
            <a:r>
              <a:rPr lang="sl-SI" altLang="en-US" sz="1000" baseline="-25000" dirty="0">
                <a:solidFill>
                  <a:srgbClr val="990000"/>
                </a:solidFill>
                <a:latin typeface="Arial" charset="0"/>
                <a:sym typeface="Symbol" pitchFamily="18" charset="2"/>
              </a:rPr>
              <a:t>z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  <a:sym typeface="Symbol" pitchFamily="18" charset="2"/>
              </a:rPr>
              <a:t> srad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pokazuje veličinu prostornog ugla u kome se širi zvučna energija koju emituje izvor zvuka.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Promena prostornog ugla može nastati fizičkim ograničavanjem prostora u kome izvor zvuka zrači energiju. 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Kada izvor zvuka radi u slobodnom prostoru, talasni front se širi kao sfera u čitavom prostoru, odnosno prostornim uglom veličine 4</a:t>
            </a:r>
            <a:r>
              <a:rPr lang="sl-SI" altLang="en-US" sz="1000" i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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strerad</a:t>
            </a:r>
            <a:r>
              <a:rPr lang="sl-SI" altLang="en-US" sz="1000" dirty="0">
                <a:solidFill>
                  <a:srgbClr val="000066"/>
                </a:solidFill>
                <a:sym typeface="Symbol" pitchFamily="18" charset="2"/>
              </a:rPr>
              <a:t>ijana.</a:t>
            </a:r>
          </a:p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Kada se zvučni izvor ugradi u idealno gladak i krut zid, talasni front se širi u obliku polusfere u prostoru koji definiše prostorni ugao zračenja veličine 2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 steradijana.</a:t>
            </a:r>
          </a:p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Kada se zvučni izvor ugradi na spoju dva idealno glatka i kruta zida, talasni front se širi u prostoru koji definiše prostorni ugao zračenja veličine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 steradijana.</a:t>
            </a:r>
          </a:p>
          <a:p>
            <a:pPr marL="144000" marR="0" lvl="0" indent="-144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Kada se zvučni izvor ugradi na spoju tri idealno glatka i kruta zida, talasni front se širi u prostoru koji definiše prostorni ugao veličine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/2 steradijana.</a:t>
            </a:r>
          </a:p>
          <a:p>
            <a:pPr algn="just">
              <a:spcBef>
                <a:spcPts val="600"/>
              </a:spcBef>
            </a:pP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Smanjenjem prostornog ugla zračenja se povećava intenzitet zvuka.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Kada u slobodnom prostoru postoji više izvora zvuka, na relativno velikom rastojanju jedan od drugog, može se govoriti o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nezavisnim izvorima zvuka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. Primeri:</a:t>
            </a:r>
          </a:p>
          <a:p>
            <a:pPr marL="144000" indent="-144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000" dirty="0" err="1">
                <a:solidFill>
                  <a:srgbClr val="000066"/>
                </a:solidFill>
              </a:rPr>
              <a:t>Grupa</a:t>
            </a:r>
            <a:r>
              <a:rPr lang="en-US" altLang="en-US" sz="1000" dirty="0">
                <a:solidFill>
                  <a:srgbClr val="000066"/>
                </a:solidFill>
              </a:rPr>
              <a:t> ma</a:t>
            </a:r>
            <a:r>
              <a:rPr lang="sr-Latn-CS" altLang="en-US" sz="1000" dirty="0">
                <a:solidFill>
                  <a:srgbClr val="000066"/>
                </a:solidFill>
              </a:rPr>
              <a:t>š</a:t>
            </a:r>
            <a:r>
              <a:rPr lang="en-US" altLang="en-US" sz="1000" dirty="0" err="1">
                <a:solidFill>
                  <a:srgbClr val="000066"/>
                </a:solidFill>
              </a:rPr>
              <a:t>ina</a:t>
            </a:r>
            <a:r>
              <a:rPr lang="en-US" altLang="en-US" sz="1000" dirty="0">
                <a:solidFill>
                  <a:srgbClr val="000066"/>
                </a:solidFill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</a:rPr>
              <a:t>raspore</a:t>
            </a:r>
            <a:r>
              <a:rPr lang="sr-Latn-CS" altLang="en-US" sz="1000" dirty="0" err="1">
                <a:solidFill>
                  <a:srgbClr val="000066"/>
                </a:solidFill>
              </a:rPr>
              <a:t>đena</a:t>
            </a:r>
            <a:r>
              <a:rPr lang="sr-Latn-CS" altLang="en-US" sz="1000" dirty="0">
                <a:solidFill>
                  <a:srgbClr val="000066"/>
                </a:solidFill>
              </a:rPr>
              <a:t> u industrijskoj hali;</a:t>
            </a:r>
            <a:endParaRPr lang="sr-Latn-RS" altLang="en-US" sz="1000" dirty="0">
              <a:solidFill>
                <a:srgbClr val="000066"/>
              </a:solidFill>
            </a:endParaRPr>
          </a:p>
          <a:p>
            <a:pPr marL="144000" indent="-1440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CS" altLang="en-US" sz="1000" dirty="0">
                <a:solidFill>
                  <a:srgbClr val="000066"/>
                </a:solidFill>
              </a:rPr>
              <a:t>Grupa zvučnih kutija raspoređenih oko stadiona za njegovo </a:t>
            </a:r>
            <a:r>
              <a:rPr lang="sr-Latn-CS" altLang="en-US" sz="1000" dirty="0" err="1">
                <a:solidFill>
                  <a:srgbClr val="000066"/>
                </a:solidFill>
              </a:rPr>
              <a:t>ozvučavanje</a:t>
            </a:r>
            <a:r>
              <a:rPr lang="sr-Latn-CS" altLang="en-US" sz="1000" dirty="0">
                <a:solidFill>
                  <a:srgbClr val="000066"/>
                </a:solidFill>
              </a:rPr>
              <a:t>.</a:t>
            </a:r>
            <a:endParaRPr lang="en-GB" altLang="en-US" sz="1000" dirty="0">
              <a:solidFill>
                <a:srgbClr val="000066"/>
              </a:solidFill>
            </a:endParaRPr>
          </a:p>
          <a:p>
            <a:pPr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Rezultujući zvučni pritisak na mestu prijema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se određuje kao zbir svih zvučnih pritisaka, vodeći pritom računa o </a:t>
            </a:r>
            <a:r>
              <a:rPr lang="sl-SI" altLang="en-US" sz="1000" i="1" dirty="0">
                <a:solidFill>
                  <a:srgbClr val="000066"/>
                </a:solidFill>
                <a:latin typeface="Arial" charset="0"/>
              </a:rPr>
              <a:t>faznom stavu</a:t>
            </a:r>
            <a:r>
              <a:rPr lang="en-US" altLang="en-US" sz="10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i="1" dirty="0" err="1">
                <a:solidFill>
                  <a:srgbClr val="000066"/>
                </a:solidFill>
                <a:latin typeface="Arial" charset="0"/>
              </a:rPr>
              <a:t>talasa</a:t>
            </a:r>
            <a:r>
              <a:rPr lang="en-US" altLang="en-US" sz="10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i="1" dirty="0" err="1">
                <a:solidFill>
                  <a:srgbClr val="000066"/>
                </a:solidFill>
                <a:latin typeface="Arial" charset="0"/>
              </a:rPr>
              <a:t>na</a:t>
            </a:r>
            <a:r>
              <a:rPr lang="en-US" altLang="en-US" sz="10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i="1" dirty="0" err="1">
                <a:solidFill>
                  <a:srgbClr val="000066"/>
                </a:solidFill>
                <a:latin typeface="Arial" charset="0"/>
              </a:rPr>
              <a:t>mestu</a:t>
            </a:r>
            <a:r>
              <a:rPr lang="en-US" altLang="en-US" sz="10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000" i="1" dirty="0" err="1">
                <a:solidFill>
                  <a:srgbClr val="000066"/>
                </a:solidFill>
                <a:latin typeface="Arial" charset="0"/>
              </a:rPr>
              <a:t>prijema</a:t>
            </a:r>
            <a:r>
              <a:rPr lang="sl-SI" altLang="en-US" sz="1000" dirty="0">
                <a:solidFill>
                  <a:srgbClr val="000066"/>
                </a:solidFill>
              </a:rPr>
              <a:t>: izraz 1.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solidFill>
                  <a:srgbClr val="000066"/>
                </a:solidFill>
                <a:latin typeface="Arial" charset="0"/>
              </a:rPr>
              <a:t>Ra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zlika u faznom stavu talasa na mestu prijema može da bude posledica različitih faznih stavova izvora zvuka i različito pređenih puteva zvučnih talasa: izrazi za p</a:t>
            </a:r>
            <a:r>
              <a:rPr lang="sl-SI" altLang="en-US" sz="1000" baseline="-25000" dirty="0">
                <a:solidFill>
                  <a:srgbClr val="000066"/>
                </a:solidFill>
                <a:latin typeface="Arial" charset="0"/>
              </a:rPr>
              <a:t>1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(t) i p</a:t>
            </a:r>
            <a:r>
              <a:rPr lang="sl-SI" altLang="en-US" sz="1000" baseline="-25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(t).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6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Postupak za određivanje rezultujućeg zvučnog pritiska zavisi od toga da li zvučni izvori emituju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prost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ili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složen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zvuk.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dirty="0">
                <a:solidFill>
                  <a:srgbClr val="000066"/>
                </a:solidFill>
              </a:rPr>
              <a:t>U slučaju </a:t>
            </a:r>
            <a:r>
              <a:rPr lang="sr-Latn-RS" sz="1000" dirty="0">
                <a:solidFill>
                  <a:srgbClr val="990000"/>
                </a:solidFill>
              </a:rPr>
              <a:t>prostog zvuka</a:t>
            </a:r>
            <a:r>
              <a:rPr lang="sr-Latn-RS" sz="1000" dirty="0"/>
              <a:t>, </a:t>
            </a:r>
            <a:r>
              <a:rPr lang="sr-Latn-R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v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remenske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promene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periodi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ne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sinusoidalne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Frekvencijski s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pektar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je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linijskog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tip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a,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predstavljen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jednom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komponentom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iji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je polo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aj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odre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đ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en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frekvencijom</a:t>
            </a:r>
            <a:r>
              <a:rPr lang="sr-Latn-RS" alt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a du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ina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veli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inom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promene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posmatrane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fizi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veli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ine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46.jpeg"/><Relationship Id="rId7" Type="http://schemas.openxmlformats.org/officeDocument/2006/relationships/image" Target="../media/image4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5.wmf"/><Relationship Id="rId3" Type="http://schemas.openxmlformats.org/officeDocument/2006/relationships/image" Target="../media/image50.jpe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37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5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6.jpeg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63.png"/><Relationship Id="rId10" Type="http://schemas.openxmlformats.org/officeDocument/2006/relationships/image" Target="../media/image66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gi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digitalsoundandmusic.schwartzsound.com/wp-content/uploads/2014/05/supercardioid.gif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8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wm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19" Type="http://schemas.openxmlformats.org/officeDocument/2006/relationships/image" Target="../media/image26.png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wmf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5.wmf"/><Relationship Id="rId3" Type="http://schemas.openxmlformats.org/officeDocument/2006/relationships/image" Target="../media/image30.gi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7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8.jpeg"/><Relationship Id="rId7" Type="http://schemas.openxmlformats.org/officeDocument/2006/relationships/hyperlink" Target="Track%20%202.mp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6.bin"/><Relationship Id="rId4" Type="http://schemas.openxmlformats.org/officeDocument/2006/relationships/hyperlink" Target="Track%2010.mp3" TargetMode="External"/><Relationship Id="rId9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2000" y="4077072"/>
            <a:ext cx="77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</a:rPr>
              <a:t>TAČKASTI IZVORI ZVUKA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Zajedničko dejstvo nezavisnih izvora zvuka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3168332" y="1481353"/>
            <a:ext cx="2807336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Složen periodični zvuk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7" name="Picture 30" descr="F:\Predavanja 2004-2005\Tackasti izvor\slozeni-periodic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76872"/>
            <a:ext cx="8458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178602"/>
              </p:ext>
            </p:extLst>
          </p:nvPr>
        </p:nvGraphicFramePr>
        <p:xfrm>
          <a:off x="5505964" y="4867672"/>
          <a:ext cx="3098484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367" imgH="431613" progId="Equation.3">
                  <p:embed/>
                </p:oleObj>
              </mc:Choice>
              <mc:Fallback>
                <p:oleObj name="Equation" r:id="rId4" imgW="1688367" imgH="431613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964" y="4867672"/>
                        <a:ext cx="3098484" cy="79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3390900" y="995387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sl-SI" altLang="en-US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Složen zvuk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F2C437-E6B6-47E0-8E1F-FEEDBB51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Zajedničko dejstvo nezavisnih izvora zvuka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51101" y="993684"/>
            <a:ext cx="3024336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Složen neperiodični zvuk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599329"/>
              </p:ext>
            </p:extLst>
          </p:nvPr>
        </p:nvGraphicFramePr>
        <p:xfrm>
          <a:off x="4874731" y="4401096"/>
          <a:ext cx="40000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46300" imgH="482600" progId="Equation.3">
                  <p:embed/>
                </p:oleObj>
              </mc:Choice>
              <mc:Fallback>
                <p:oleObj name="Equation" r:id="rId3" imgW="2146300" imgH="482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731" y="4401096"/>
                        <a:ext cx="4000000" cy="90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 descr="Description: Ð ÐµÐ·ÑÐ»ÑÐ°Ñ ÑÐ»Ð¸ÐºÐ° Ð·Ð° broadband signal in time"/>
          <p:cNvPicPr>
            <a:picLocks noChangeAspect="1" noChangeArrowheads="1"/>
          </p:cNvPicPr>
          <p:nvPr/>
        </p:nvPicPr>
        <p:blipFill>
          <a:blip r:embed="rId5" cstate="print"/>
          <a:srcRect l="3195" b="7135"/>
          <a:stretch>
            <a:fillRect/>
          </a:stretch>
        </p:blipFill>
        <p:spPr bwMode="auto">
          <a:xfrm>
            <a:off x="179512" y="1985591"/>
            <a:ext cx="45783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 descr="Description: Ð¡ÑÐ¾Ð´Ð½Ð° ÑÐ»Ð¸ÐºÐ°"/>
          <p:cNvPicPr>
            <a:picLocks noChangeAspect="1" noChangeArrowheads="1"/>
          </p:cNvPicPr>
          <p:nvPr/>
        </p:nvPicPr>
        <p:blipFill>
          <a:blip r:embed="rId6" cstate="print"/>
          <a:srcRect l="5476" b="10486"/>
          <a:stretch>
            <a:fillRect/>
          </a:stretch>
        </p:blipFill>
        <p:spPr bwMode="auto">
          <a:xfrm>
            <a:off x="4716016" y="1844824"/>
            <a:ext cx="42021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83DA735-7530-479A-B9EB-723CA0E3F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My Documents\Nastava\Predavanja\PPP\Slike\ba7666-11,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88" y="1628800"/>
            <a:ext cx="480695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Zajedničko dejstvo nezavisnih izvora zvuka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80488" y="956241"/>
            <a:ext cx="8784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</a:rPr>
              <a:t>O</a:t>
            </a: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dređivanje rezultujućeg zvučnog pritiska kada izvori emituju </a:t>
            </a:r>
            <a:r>
              <a:rPr lang="sl-SI" altLang="en-US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prost</a:t>
            </a: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  </a:t>
            </a:r>
            <a:r>
              <a:rPr lang="sl-SI" altLang="en-US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zvuk</a:t>
            </a:r>
            <a:endParaRPr lang="en-GB" altLang="en-US" sz="1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66987"/>
              </p:ext>
            </p:extLst>
          </p:nvPr>
        </p:nvGraphicFramePr>
        <p:xfrm>
          <a:off x="2201863" y="2459377"/>
          <a:ext cx="4227173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9040" imgH="253800" progId="Equation.DSMT4">
                  <p:embed/>
                </p:oleObj>
              </mc:Choice>
              <mc:Fallback>
                <p:oleObj name="Equation" r:id="rId4" imgW="24890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2459377"/>
                        <a:ext cx="4227173" cy="432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696849"/>
              </p:ext>
            </p:extLst>
          </p:nvPr>
        </p:nvGraphicFramePr>
        <p:xfrm>
          <a:off x="4506788" y="3381400"/>
          <a:ext cx="44577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600" imgH="533400" progId="Equation.3">
                  <p:embed/>
                </p:oleObj>
              </mc:Choice>
              <mc:Fallback>
                <p:oleObj name="Equation" r:id="rId6" imgW="2641600" imgH="533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788" y="3381400"/>
                        <a:ext cx="4457700" cy="8985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2857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029505"/>
              </p:ext>
            </p:extLst>
          </p:nvPr>
        </p:nvGraphicFramePr>
        <p:xfrm>
          <a:off x="2235007" y="4887110"/>
          <a:ext cx="435748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5360" imgH="253800" progId="Equation.DSMT4">
                  <p:embed/>
                </p:oleObj>
              </mc:Choice>
              <mc:Fallback>
                <p:oleObj name="Equation" r:id="rId8" imgW="256536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007" y="4887110"/>
                        <a:ext cx="4357488" cy="432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AutoShape 22"/>
          <p:cNvCxnSpPr>
            <a:cxnSpLocks noChangeShapeType="1"/>
          </p:cNvCxnSpPr>
          <p:nvPr/>
        </p:nvCxnSpPr>
        <p:spPr bwMode="auto">
          <a:xfrm rot="16200000" flipH="1">
            <a:off x="5167982" y="1799457"/>
            <a:ext cx="482600" cy="26527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" name="AutoShape 23"/>
          <p:cNvCxnSpPr>
            <a:cxnSpLocks noChangeShapeType="1"/>
          </p:cNvCxnSpPr>
          <p:nvPr/>
        </p:nvCxnSpPr>
        <p:spPr bwMode="auto">
          <a:xfrm rot="16200000">
            <a:off x="5106070" y="3261544"/>
            <a:ext cx="596900" cy="266223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686531-3F62-43FB-8115-5C0BC1FC2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Zajedničko dejstvo nezavisnih izvora zvuka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20" name="Picture 6" descr="C:\My Documents\Nastava\Predavanja\PPP\Slike\ba7666-11,28a.jpg"/>
          <p:cNvPicPr>
            <a:picLocks noChangeAspect="1" noChangeArrowheads="1"/>
          </p:cNvPicPr>
          <p:nvPr/>
        </p:nvPicPr>
        <p:blipFill>
          <a:blip r:embed="rId3" cstate="print"/>
          <a:srcRect t="11454"/>
          <a:stretch>
            <a:fillRect/>
          </a:stretch>
        </p:blipFill>
        <p:spPr bwMode="auto">
          <a:xfrm>
            <a:off x="5126088" y="1556792"/>
            <a:ext cx="3825875" cy="44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6382165" y="5189962"/>
          <a:ext cx="12954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431613" progId="Equation.3">
                  <p:embed/>
                </p:oleObj>
              </mc:Choice>
              <mc:Fallback>
                <p:oleObj name="Equation" r:id="rId4" imgW="634725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165" y="5189962"/>
                        <a:ext cx="1295400" cy="8810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727528" y="4144722"/>
          <a:ext cx="15684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190440" progId="Equation.DSMT4">
                  <p:embed/>
                </p:oleObj>
              </mc:Choice>
              <mc:Fallback>
                <p:oleObj name="Equation" r:id="rId6" imgW="73656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28" y="4144722"/>
                        <a:ext cx="1568450" cy="4048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"/>
          <p:cNvGraphicFramePr>
            <a:graphicFrameLocks noChangeAspect="1"/>
          </p:cNvGraphicFramePr>
          <p:nvPr/>
        </p:nvGraphicFramePr>
        <p:xfrm>
          <a:off x="727528" y="5476874"/>
          <a:ext cx="1587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190440" progId="Equation.DSMT4">
                  <p:embed/>
                </p:oleObj>
              </mc:Choice>
              <mc:Fallback>
                <p:oleObj name="Equation" r:id="rId8" imgW="74916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28" y="5476874"/>
                        <a:ext cx="1587500" cy="4048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357873" y="3628519"/>
            <a:ext cx="2236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Zvučni talasi </a:t>
            </a:r>
            <a:r>
              <a:rPr lang="sl-SI" alt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 fazi</a:t>
            </a:r>
            <a:endParaRPr lang="en-US" altLang="en-US" sz="1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2710266" y="4113128"/>
          <a:ext cx="1564901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586" imgH="215806" progId="Equation.3">
                  <p:embed/>
                </p:oleObj>
              </mc:Choice>
              <mc:Fallback>
                <p:oleObj name="Equation" r:id="rId10" imgW="723586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266" y="4113128"/>
                        <a:ext cx="1564901" cy="46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4"/>
          <p:cNvGraphicFramePr>
            <a:graphicFrameLocks noChangeAspect="1"/>
          </p:cNvGraphicFramePr>
          <p:nvPr/>
        </p:nvGraphicFramePr>
        <p:xfrm>
          <a:off x="2710266" y="5409280"/>
          <a:ext cx="164571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4" imgH="253890" progId="Equation.3">
                  <p:embed/>
                </p:oleObj>
              </mc:Choice>
              <mc:Fallback>
                <p:oleObj name="Equation" r:id="rId12" imgW="774364" imgH="25389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266" y="5409280"/>
                        <a:ext cx="1645710" cy="54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028328" y="2950081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1800" b="1" u="sng" dirty="0" err="1">
                <a:solidFill>
                  <a:srgbClr val="000066"/>
                </a:solidFill>
                <a:latin typeface="Arial" charset="0"/>
              </a:rPr>
              <a:t>Specijalni</a:t>
            </a:r>
            <a:r>
              <a:rPr lang="en-US" altLang="en-US" sz="1800" b="1" u="sng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en-US" sz="1800" b="1" u="sng" dirty="0" err="1">
                <a:solidFill>
                  <a:srgbClr val="000066"/>
                </a:solidFill>
                <a:latin typeface="Arial" charset="0"/>
              </a:rPr>
              <a:t>slu</a:t>
            </a:r>
            <a:r>
              <a:rPr lang="sr-Latn-CS" altLang="en-US" sz="1800" b="1" u="sng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800" b="1" u="sng" dirty="0" err="1">
                <a:solidFill>
                  <a:srgbClr val="000066"/>
                </a:solidFill>
                <a:latin typeface="Arial" charset="0"/>
              </a:rPr>
              <a:t>ajevi</a:t>
            </a:r>
            <a:r>
              <a:rPr lang="sr-Latn-RS" altLang="en-US" sz="1800" b="1" u="sng" dirty="0">
                <a:solidFill>
                  <a:srgbClr val="000066"/>
                </a:solidFill>
                <a:latin typeface="Arial" charset="0"/>
              </a:rPr>
              <a:t>:</a:t>
            </a:r>
            <a:endParaRPr lang="en-GB" altLang="en-US" sz="1800" b="1" u="sng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50097" y="4949848"/>
            <a:ext cx="285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Zvučni talasi </a:t>
            </a:r>
            <a:r>
              <a:rPr lang="sl-SI" alt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 protivfazi</a:t>
            </a:r>
            <a:endParaRPr lang="en-US" altLang="en-US" sz="1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51562" name="Object 20"/>
          <p:cNvGraphicFramePr>
            <a:graphicFrameLocks noChangeAspect="1"/>
          </p:cNvGraphicFramePr>
          <p:nvPr/>
        </p:nvGraphicFramePr>
        <p:xfrm>
          <a:off x="251520" y="1700808"/>
          <a:ext cx="44577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41600" imgH="533400" progId="Equation.3">
                  <p:embed/>
                </p:oleObj>
              </mc:Choice>
              <mc:Fallback>
                <p:oleObj name="Equation" r:id="rId14" imgW="2641600" imgH="533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00808"/>
                        <a:ext cx="4457700" cy="8985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539552" y="1196752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RS" altLang="en-US" sz="1800" b="1" dirty="0">
                <a:solidFill>
                  <a:srgbClr val="000066"/>
                </a:solidFill>
                <a:latin typeface="Arial" charset="0"/>
              </a:rPr>
              <a:t>Dva tačkasta izvora zvuka: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5148064" y="1196752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RS" altLang="en-US" sz="1800" b="1" dirty="0">
                <a:solidFill>
                  <a:srgbClr val="000066"/>
                </a:solidFill>
                <a:latin typeface="Arial" charset="0"/>
              </a:rPr>
              <a:t>Više tačkastih izvora </a:t>
            </a:r>
            <a:r>
              <a:rPr lang="sr-Latn-RS" altLang="en-US" sz="1800" b="1" dirty="0">
                <a:solidFill>
                  <a:srgbClr val="000066"/>
                </a:solidFill>
              </a:rPr>
              <a:t>zvuka</a:t>
            </a:r>
            <a:r>
              <a:rPr lang="sr-Latn-RS" altLang="en-US" sz="1800" b="1" dirty="0">
                <a:solidFill>
                  <a:srgbClr val="000066"/>
                </a:solidFill>
                <a:latin typeface="Arial" charset="0"/>
              </a:rPr>
              <a:t>: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36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10070" y="3767833"/>
            <a:ext cx="144000" cy="144000"/>
          </a:xfrm>
          <a:prstGeom prst="rect">
            <a:avLst/>
          </a:prstGeom>
          <a:noFill/>
        </p:spPr>
      </p:pic>
      <p:pic>
        <p:nvPicPr>
          <p:cNvPr id="37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6655" y="5082237"/>
            <a:ext cx="144000" cy="144000"/>
          </a:xfrm>
          <a:prstGeom prst="rect">
            <a:avLst/>
          </a:prstGeom>
          <a:noFill/>
        </p:spPr>
      </p:pic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2321073" y="4159709"/>
            <a:ext cx="360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  <a:endParaRPr lang="en-GB" alt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2330909" y="5491557"/>
            <a:ext cx="360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  <a:endParaRPr lang="en-GB" alt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E1590A-BDB7-4968-B5EE-B3D105F3F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5" descr="F:\Predavanja 2004-2005\Tackasti izvor\superposition-isti-smer0.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944" y="2132856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Zajedničko dejstvo nezavisnih izvora zvuka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51520" y="993502"/>
            <a:ext cx="115212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Primer:</a:t>
            </a:r>
            <a:endParaRPr lang="en-GB" altLang="en-US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218286" y="1708622"/>
            <a:ext cx="10668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24994"/>
              </p:ext>
            </p:extLst>
          </p:nvPr>
        </p:nvGraphicFramePr>
        <p:xfrm>
          <a:off x="303771" y="1594322"/>
          <a:ext cx="2736000" cy="74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300" imgH="482600" progId="Equation.3">
                  <p:embed/>
                </p:oleObj>
              </mc:Choice>
              <mc:Fallback>
                <p:oleObj name="Equation" r:id="rId4" imgW="1765300" imgH="482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71" y="1594322"/>
                        <a:ext cx="2736000" cy="749589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592028"/>
              </p:ext>
            </p:extLst>
          </p:nvPr>
        </p:nvGraphicFramePr>
        <p:xfrm>
          <a:off x="4515148" y="1484784"/>
          <a:ext cx="4351939" cy="10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900" imgH="660400" progId="Equation.3">
                  <p:embed/>
                </p:oleObj>
              </mc:Choice>
              <mc:Fallback>
                <p:oleObj name="Equation" r:id="rId6" imgW="2755900" imgH="660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148" y="1484784"/>
                        <a:ext cx="4351939" cy="104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FC9E2F1-C298-4FF0-9578-BADEE9088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Zajedničko dejstvo nezavisnih izvora zvuka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80488" y="976953"/>
            <a:ext cx="8784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</a:rPr>
              <a:t>O</a:t>
            </a: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dređivanje rezultujućeg zvučnog pritiska kada izvori emituju </a:t>
            </a:r>
            <a:r>
              <a:rPr lang="sl-SI" altLang="en-US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složen zvuk</a:t>
            </a:r>
            <a:endParaRPr lang="en-GB" altLang="en-US" sz="1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7" name="Picture 5" descr="C:\My Documents\Nastava\Predavanja\PPP\Slike\ba7666-11,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406" y="1556791"/>
            <a:ext cx="3737610" cy="31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1074"/>
              </p:ext>
            </p:extLst>
          </p:nvPr>
        </p:nvGraphicFramePr>
        <p:xfrm>
          <a:off x="1313144" y="4691976"/>
          <a:ext cx="2930525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300" imgH="825500" progId="Equation.3">
                  <p:embed/>
                </p:oleObj>
              </mc:Choice>
              <mc:Fallback>
                <p:oleObj name="Equation" r:id="rId4" imgW="1511300" imgH="825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144" y="4691976"/>
                        <a:ext cx="2930525" cy="15986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7457206-BF16-4107-878F-799876D4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23" name="Picture 4" descr="C:\My Documents\Nastava\Predavanja\PPP\Slike\ba7666-11,28a.jpg">
            <a:extLst>
              <a:ext uri="{FF2B5EF4-FFF2-40B4-BE49-F238E27FC236}">
                <a16:creationId xmlns:a16="http://schemas.microsoft.com/office/drawing/2014/main" id="{D79A9FE7-DA1C-4CE6-8943-76BD2A24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556791"/>
            <a:ext cx="241681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73713C94-F0D8-4060-91B2-7B184C6D4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064795"/>
              </p:ext>
            </p:extLst>
          </p:nvPr>
        </p:nvGraphicFramePr>
        <p:xfrm>
          <a:off x="6203720" y="4294057"/>
          <a:ext cx="106997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0891" imgH="888614" progId="Equation.3">
                  <p:embed/>
                </p:oleObj>
              </mc:Choice>
              <mc:Fallback>
                <p:oleObj name="Equation" r:id="rId7" imgW="710891" imgH="888614" progId="Equation.3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720" y="4294057"/>
                        <a:ext cx="1069975" cy="13366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Izvor zvuka pored prepreke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aphicFrame>
        <p:nvGraphicFramePr>
          <p:cNvPr id="3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879980"/>
              </p:ext>
            </p:extLst>
          </p:nvPr>
        </p:nvGraphicFramePr>
        <p:xfrm>
          <a:off x="2774673" y="5529343"/>
          <a:ext cx="1620000" cy="45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241195" progId="Equation.3">
                  <p:embed/>
                </p:oleObj>
              </mc:Choice>
              <mc:Fallback>
                <p:oleObj name="Equation" r:id="rId3" imgW="863225" imgH="241195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673" y="5529343"/>
                        <a:ext cx="1620000" cy="45272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E395F08-A172-47F8-82B9-8E810AF01448}"/>
              </a:ext>
            </a:extLst>
          </p:cNvPr>
          <p:cNvGrpSpPr/>
          <p:nvPr/>
        </p:nvGrpSpPr>
        <p:grpSpPr>
          <a:xfrm>
            <a:off x="251520" y="1134370"/>
            <a:ext cx="4521524" cy="4335945"/>
            <a:chOff x="2211193" y="1134370"/>
            <a:chExt cx="4521524" cy="4335945"/>
          </a:xfrm>
        </p:grpSpPr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2907475" y="1134370"/>
              <a:ext cx="3514525" cy="3207155"/>
              <a:chOff x="3589" y="1872"/>
              <a:chExt cx="1738" cy="1586"/>
            </a:xfrm>
          </p:grpSpPr>
          <p:pic>
            <p:nvPicPr>
              <p:cNvPr id="11" name="Picture 39" descr="C:\Program Files\Common Files\Microsoft Shared\Clipart\themes1\bullets\bd14868_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08" y="2653"/>
                <a:ext cx="69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3991" y="2470"/>
                <a:ext cx="439" cy="431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3881" y="2362"/>
                <a:ext cx="659" cy="647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735" y="2219"/>
                <a:ext cx="950" cy="933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9" name="Oval 30"/>
              <p:cNvSpPr>
                <a:spLocks noChangeArrowheads="1"/>
              </p:cNvSpPr>
              <p:nvPr/>
            </p:nvSpPr>
            <p:spPr bwMode="auto">
              <a:xfrm>
                <a:off x="3589" y="2076"/>
                <a:ext cx="1243" cy="122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auto">
              <a:xfrm>
                <a:off x="4418" y="2045"/>
                <a:ext cx="673" cy="12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auto">
              <a:xfrm>
                <a:off x="4426" y="1901"/>
                <a:ext cx="0" cy="15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4434" y="2477"/>
                <a:ext cx="438" cy="431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26" name="Oval 35"/>
              <p:cNvSpPr>
                <a:spLocks noChangeArrowheads="1"/>
              </p:cNvSpPr>
              <p:nvPr/>
            </p:nvSpPr>
            <p:spPr bwMode="auto">
              <a:xfrm>
                <a:off x="4324" y="2369"/>
                <a:ext cx="658" cy="647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27" name="Oval 36"/>
              <p:cNvSpPr>
                <a:spLocks noChangeArrowheads="1"/>
              </p:cNvSpPr>
              <p:nvPr/>
            </p:nvSpPr>
            <p:spPr bwMode="auto">
              <a:xfrm>
                <a:off x="4178" y="2226"/>
                <a:ext cx="949" cy="933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28" name="Oval 37"/>
              <p:cNvSpPr>
                <a:spLocks noChangeArrowheads="1"/>
              </p:cNvSpPr>
              <p:nvPr/>
            </p:nvSpPr>
            <p:spPr bwMode="auto">
              <a:xfrm>
                <a:off x="4032" y="2083"/>
                <a:ext cx="1242" cy="122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29" name="Rectangle 38" descr="Horizontal brick"/>
              <p:cNvSpPr>
                <a:spLocks noChangeArrowheads="1"/>
              </p:cNvSpPr>
              <p:nvPr/>
            </p:nvSpPr>
            <p:spPr bwMode="auto">
              <a:xfrm>
                <a:off x="4428" y="1872"/>
                <a:ext cx="899" cy="1586"/>
              </a:xfrm>
              <a:prstGeom prst="rect">
                <a:avLst/>
              </a:prstGeom>
              <a:pattFill prst="horzBrick">
                <a:fgClr>
                  <a:srgbClr val="CC0000"/>
                </a:fgClr>
                <a:bgClr>
                  <a:srgbClr val="FFFFFF"/>
                </a:bgClr>
              </a:pattFill>
              <a:ln w="9525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30" name="Oval 45"/>
              <p:cNvSpPr>
                <a:spLocks noChangeArrowheads="1"/>
              </p:cNvSpPr>
              <p:nvPr/>
            </p:nvSpPr>
            <p:spPr bwMode="auto">
              <a:xfrm>
                <a:off x="3717" y="1884"/>
                <a:ext cx="61" cy="6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31" name="Line 46"/>
              <p:cNvSpPr>
                <a:spLocks noChangeShapeType="1"/>
              </p:cNvSpPr>
              <p:nvPr/>
            </p:nvSpPr>
            <p:spPr bwMode="auto">
              <a:xfrm flipH="1" flipV="1">
                <a:off x="3778" y="1962"/>
                <a:ext cx="413" cy="708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 type="arrow" w="sm" len="sm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47"/>
              <p:cNvSpPr>
                <a:spLocks noChangeShapeType="1"/>
              </p:cNvSpPr>
              <p:nvPr/>
            </p:nvSpPr>
            <p:spPr bwMode="auto">
              <a:xfrm flipH="1" flipV="1">
                <a:off x="3788" y="1945"/>
                <a:ext cx="848" cy="725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 type="arrow" w="sm" len="sm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0" name="Picture 31" descr="C:\Program Files\Common Files\Microsoft Shared\Clipart\themes1\bullets\bd14868_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55" y="2646"/>
                <a:ext cx="107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2211193" y="4327018"/>
              <a:ext cx="2044149" cy="785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sr-Latn-RS" altLang="en-US" sz="1600" b="1" dirty="0">
                  <a:latin typeface="Arial" charset="0"/>
                  <a:cs typeface="Times New Roman" pitchFamily="18" charset="0"/>
                </a:rPr>
                <a:t>S</a:t>
              </a:r>
              <a:r>
                <a:rPr lang="en-US" altLang="en-US" sz="1600" b="1" dirty="0" err="1">
                  <a:latin typeface="Arial" charset="0"/>
                  <a:cs typeface="Times New Roman" pitchFamily="18" charset="0"/>
                </a:rPr>
                <a:t>tvarni</a:t>
              </a:r>
              <a:r>
                <a:rPr lang="en-US" altLang="en-US" sz="16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600" b="1" dirty="0" err="1">
                  <a:latin typeface="Arial" charset="0"/>
                  <a:cs typeface="Times New Roman" pitchFamily="18" charset="0"/>
                </a:rPr>
                <a:t>izvor</a:t>
              </a:r>
              <a:r>
                <a:rPr lang="en-US" altLang="en-US" sz="16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600" b="1" dirty="0" err="1">
                  <a:latin typeface="Arial" charset="0"/>
                  <a:cs typeface="Times New Roman" pitchFamily="18" charset="0"/>
                </a:rPr>
                <a:t>zvuka</a:t>
              </a:r>
              <a:endParaRPr lang="sr-Latn-RS" altLang="en-US" sz="1600" b="1" dirty="0">
                <a:latin typeface="Arial" charset="0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sr-Latn-RS" altLang="en-US" sz="1600" b="1" dirty="0">
                  <a:cs typeface="Times New Roman" pitchFamily="18" charset="0"/>
                </a:rPr>
                <a:t>       snage </a:t>
              </a:r>
              <a:endParaRPr lang="en-GB" altLang="en-US" sz="16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4355976" y="4653136"/>
              <a:ext cx="2376741" cy="785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r-Latn-RS" altLang="en-US" sz="1600" b="1" dirty="0" err="1">
                  <a:cs typeface="Times New Roman" pitchFamily="18" charset="0"/>
                </a:rPr>
                <a:t>F</a:t>
              </a:r>
              <a:r>
                <a:rPr lang="en-US" altLang="en-US" sz="1600" b="1" dirty="0" err="1">
                  <a:latin typeface="Arial" charset="0"/>
                  <a:cs typeface="Times New Roman" pitchFamily="18" charset="0"/>
                </a:rPr>
                <a:t>iktivni</a:t>
              </a:r>
              <a:r>
                <a:rPr lang="en-US" altLang="en-US" sz="16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600" b="1" dirty="0" err="1">
                  <a:latin typeface="Arial" charset="0"/>
                  <a:cs typeface="Times New Roman" pitchFamily="18" charset="0"/>
                </a:rPr>
                <a:t>izvor</a:t>
              </a:r>
              <a:r>
                <a:rPr lang="sr-Latn-RS" altLang="en-US" sz="1600" b="1" dirty="0">
                  <a:cs typeface="Times New Roman" pitchFamily="18" charset="0"/>
                </a:rPr>
                <a:t> </a:t>
              </a:r>
              <a:r>
                <a:rPr lang="en-US" altLang="en-US" sz="1600" b="1" dirty="0" err="1">
                  <a:latin typeface="Arial" charset="0"/>
                  <a:cs typeface="Times New Roman" pitchFamily="18" charset="0"/>
                </a:rPr>
                <a:t>zvuka</a:t>
              </a:r>
              <a:endParaRPr lang="sr-Latn-RS" altLang="en-US" sz="1600" b="1" dirty="0">
                <a:latin typeface="Arial" charset="0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sr-Latn-RS" altLang="en-US" sz="1600" b="1" dirty="0">
                  <a:cs typeface="Times New Roman" pitchFamily="18" charset="0"/>
                </a:rPr>
                <a:t>        snage </a:t>
              </a:r>
              <a:endParaRPr lang="en-GB" altLang="en-US" sz="1600" b="1" dirty="0">
                <a:latin typeface="Arial" charset="0"/>
                <a:cs typeface="Times New Roman" pitchFamily="18" charset="0"/>
              </a:endParaRPr>
            </a:p>
          </p:txBody>
        </p:sp>
        <p:pic>
          <p:nvPicPr>
            <p:cNvPr id="42" name="Picture 40" descr="C:\Program Files\Common Files\Microsoft Shared\Clipart\themes1\bullets\bd14866_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87483" y="2724231"/>
              <a:ext cx="179973" cy="192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3374929" y="2897862"/>
              <a:ext cx="792689" cy="153684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H="1" flipV="1">
              <a:off x="5099357" y="2906961"/>
              <a:ext cx="339724" cy="179568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5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2044839"/>
                </p:ext>
              </p:extLst>
            </p:nvPr>
          </p:nvGraphicFramePr>
          <p:xfrm>
            <a:off x="5544346" y="5002315"/>
            <a:ext cx="345001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646" imgH="241091" progId="Equation.3">
                    <p:embed/>
                  </p:oleObj>
                </mc:Choice>
                <mc:Fallback>
                  <p:oleObj name="Equation" r:id="rId7" imgW="177646" imgH="241091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4346" y="5002315"/>
                          <a:ext cx="345001" cy="46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685282"/>
                </p:ext>
              </p:extLst>
            </p:nvPr>
          </p:nvGraphicFramePr>
          <p:xfrm>
            <a:off x="3343904" y="4692233"/>
            <a:ext cx="364000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77646" imgH="228402" progId="Equation.DSMT4">
                    <p:embed/>
                  </p:oleObj>
                </mc:Choice>
                <mc:Fallback>
                  <p:oleObj name="Equation" r:id="rId9" imgW="177646" imgH="228402" progId="Equation.DSMT4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3904" y="4692233"/>
                          <a:ext cx="364000" cy="46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F13AF66-83AA-4804-B3C4-745E5937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graphicFrame>
        <p:nvGraphicFramePr>
          <p:cNvPr id="39" name="Object 23">
            <a:extLst>
              <a:ext uri="{FF2B5EF4-FFF2-40B4-BE49-F238E27FC236}">
                <a16:creationId xmlns:a16="http://schemas.microsoft.com/office/drawing/2014/main" id="{0CAA148B-12A8-458C-B41F-B84C72F81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274292"/>
              </p:ext>
            </p:extLst>
          </p:nvPr>
        </p:nvGraphicFramePr>
        <p:xfrm>
          <a:off x="4903748" y="1603648"/>
          <a:ext cx="3700700" cy="15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736560" progId="Equation.DSMT4">
                  <p:embed/>
                </p:oleObj>
              </mc:Choice>
              <mc:Fallback>
                <p:oleObj name="Equation" r:id="rId11" imgW="1803240" imgH="736560" progId="Equation.DSMT4">
                  <p:embed/>
                  <p:pic>
                    <p:nvPicPr>
                      <p:cNvPr id="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48" y="1603648"/>
                        <a:ext cx="3700700" cy="151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4">
            <a:extLst>
              <a:ext uri="{FF2B5EF4-FFF2-40B4-BE49-F238E27FC236}">
                <a16:creationId xmlns:a16="http://schemas.microsoft.com/office/drawing/2014/main" id="{EB34A7EB-92C4-4216-80D9-672DEDD36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8133"/>
              </p:ext>
            </p:extLst>
          </p:nvPr>
        </p:nvGraphicFramePr>
        <p:xfrm>
          <a:off x="5903992" y="3948980"/>
          <a:ext cx="17002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500" imgH="482600" progId="Equation.3">
                  <p:embed/>
                </p:oleObj>
              </mc:Choice>
              <mc:Fallback>
                <p:oleObj name="Equation" r:id="rId13" imgW="825500" imgH="482600" progId="Equation.3">
                  <p:embed/>
                  <p:pic>
                    <p:nvPicPr>
                      <p:cNvPr id="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92" y="3948980"/>
                        <a:ext cx="1700212" cy="9921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23">
            <a:extLst>
              <a:ext uri="{FF2B5EF4-FFF2-40B4-BE49-F238E27FC236}">
                <a16:creationId xmlns:a16="http://schemas.microsoft.com/office/drawing/2014/main" id="{59CEE9C8-C832-464A-8825-D9F474FE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010" y="1099592"/>
            <a:ext cx="15841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sl-SI" altLang="en-US" sz="18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Prost zvuk:</a:t>
            </a:r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9702549E-1B9C-4F73-B464-815EEE37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010" y="3475856"/>
            <a:ext cx="15841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sl-SI" altLang="en-US" sz="18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Složen zvuk: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F6F06ACC-F27B-4607-9042-BB951181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4"/>
            <a:ext cx="7772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Pitanja za proveru znanja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106032-2F55-47A6-B481-BE0F66214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00" y="185545"/>
            <a:ext cx="1024624" cy="1440000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04408" y="908720"/>
            <a:ext cx="8244056" cy="51125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Definisati tačkasti izvor zvuka.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Koja veličina definiše usmerenost zračenja zvuka i kako se određuje?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prostorni ugao zračenja zvuka i od čega zavisi?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Kako se određuje vrednost rezultujućeg zvučnog pritiska na poziciji prijemnika u slučaju zajedničkog dejstva nezavisnih izvora zvuka koji emituju prost zvuk?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Kako se određuje vrednost rezultujućeg zvučnog pritiska na poziciji prijemnika u slučaju zajedničkog dejstva nezavisnih izvora zvuka koji emituju složen zvuk?</a:t>
            </a:r>
          </a:p>
          <a:p>
            <a:pPr marL="342900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Kako se određuje vrednost rezultujućeg zvučnog pritiska na poziciji prijemnika u slučaju kada se izvor zvuka nalazi pored prepreke?</a:t>
            </a:r>
          </a:p>
        </p:txBody>
      </p:sp>
    </p:spTree>
    <p:extLst>
      <p:ext uri="{BB962C8B-B14F-4D97-AF65-F5344CB8AC3E}">
        <p14:creationId xmlns:p14="http://schemas.microsoft.com/office/powerpoint/2010/main" val="3512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552" y="1772816"/>
            <a:ext cx="8244056" cy="2448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Model tačkastog izvora zvuka;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Izvori zvuka sa usmerenim zračenjem;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Prostorni ugao zračenja;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Zajedničko dejstvo nezavisnih izvora zvuka;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Izvor zvuka pored prepreke.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>
                <a:solidFill>
                  <a:srgbClr val="A50021"/>
                </a:solidFill>
                <a:latin typeface="Arial Black" pitchFamily="34" charset="0"/>
              </a:rPr>
              <a:t>TAČKASTI IZVORI ZVUKA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16561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3D27DC-89AB-4099-BA69-0C24C8731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12" y="3656989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Model tačkastog izvora zvuka</a:t>
            </a:r>
          </a:p>
        </p:txBody>
      </p:sp>
      <p:pic>
        <p:nvPicPr>
          <p:cNvPr id="20" name="Picture 5" descr="F:\Predavanja 2004-2005\Fenomen zvuka\MONOPOLE0.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024" y="1145350"/>
            <a:ext cx="5047488" cy="504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505739"/>
              </p:ext>
            </p:extLst>
          </p:nvPr>
        </p:nvGraphicFramePr>
        <p:xfrm>
          <a:off x="1093306" y="1586615"/>
          <a:ext cx="1203966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228501" progId="Equation.3">
                  <p:embed/>
                </p:oleObj>
              </mc:Choice>
              <mc:Fallback>
                <p:oleObj name="Equation" r:id="rId4" imgW="482391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306" y="1586615"/>
                        <a:ext cx="1203966" cy="46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921875"/>
              </p:ext>
            </p:extLst>
          </p:nvPr>
        </p:nvGraphicFramePr>
        <p:xfrm>
          <a:off x="906810" y="2473025"/>
          <a:ext cx="1576958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197" imgH="177723" progId="Equation.3">
                  <p:embed/>
                </p:oleObj>
              </mc:Choice>
              <mc:Fallback>
                <p:oleObj name="Equation" r:id="rId6" imgW="698197" imgH="177723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810" y="2473025"/>
                        <a:ext cx="1576958" cy="396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B3565991-41F2-49C2-A90E-C67B3C618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:\My Documents\Nastava\Predavanja\PPP\Slike\ba7666-11,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088" y="2148833"/>
            <a:ext cx="458343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Model tačkastog izvora zvuka</a:t>
            </a: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88102"/>
              </p:ext>
            </p:extLst>
          </p:nvPr>
        </p:nvGraphicFramePr>
        <p:xfrm>
          <a:off x="683568" y="1196752"/>
          <a:ext cx="1092136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368280" progId="Equation.DSMT4">
                  <p:embed/>
                </p:oleObj>
              </mc:Choice>
              <mc:Fallback>
                <p:oleObj name="Equation" r:id="rId4" imgW="55872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1092136" cy="7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944000" y="1111533"/>
            <a:ext cx="684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altLang="en-US" sz="1800" b="1" i="1" dirty="0">
                <a:solidFill>
                  <a:srgbClr val="990000"/>
                </a:solidFill>
              </a:rPr>
              <a:t>P</a:t>
            </a:r>
            <a:r>
              <a:rPr lang="sl-SI" altLang="en-US" sz="1800" b="1" i="1" baseline="-25000" dirty="0">
                <a:solidFill>
                  <a:srgbClr val="990000"/>
                </a:solidFill>
              </a:rPr>
              <a:t>a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 – snaga tačkastog izvora zvuka (zvučna snaga);</a:t>
            </a:r>
            <a:endParaRPr lang="en-US" altLang="en-US" sz="1800" b="1" i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944000" y="1498992"/>
            <a:ext cx="684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sl-SI" altLang="en-US" sz="1800" b="1" i="1" dirty="0">
                <a:solidFill>
                  <a:srgbClr val="990000"/>
                </a:solidFill>
              </a:rPr>
              <a:t>r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 – poluprečnik sfere (rastojanje talasnog fronta od tačkastog</a:t>
            </a:r>
            <a:br>
              <a:rPr lang="sl-SI" altLang="en-US" sz="1800" b="1" dirty="0">
                <a:solidFill>
                  <a:srgbClr val="000066"/>
                </a:solidFill>
                <a:latin typeface="Arial" charset="0"/>
              </a:rPr>
            </a:b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     izvora zvuka);</a:t>
            </a:r>
            <a:endParaRPr lang="en-US" altLang="en-US" sz="1800" b="1" i="1" dirty="0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540302"/>
              </p:ext>
            </p:extLst>
          </p:nvPr>
        </p:nvGraphicFramePr>
        <p:xfrm>
          <a:off x="3527623" y="4291930"/>
          <a:ext cx="33147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825480" progId="Equation.DSMT4">
                  <p:embed/>
                </p:oleObj>
              </mc:Choice>
              <mc:Fallback>
                <p:oleObj name="Equation" r:id="rId6" imgW="1650960" imgH="825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623" y="4291930"/>
                        <a:ext cx="33147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944024" y="2183059"/>
            <a:ext cx="720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sl-SI" altLang="en-US" sz="1800" b="1" dirty="0">
                <a:solidFill>
                  <a:srgbClr val="990000"/>
                </a:solidFill>
              </a:rPr>
              <a:t>4</a:t>
            </a:r>
            <a:r>
              <a:rPr lang="sl-SI" altLang="en-US" sz="1800" b="1" i="1" dirty="0">
                <a:solidFill>
                  <a:srgbClr val="990000"/>
                </a:solidFill>
                <a:sym typeface="Symbol"/>
              </a:rPr>
              <a:t> </a:t>
            </a:r>
            <a:r>
              <a:rPr lang="sl-SI" altLang="en-US" sz="1800" b="1" i="1" dirty="0">
                <a:solidFill>
                  <a:srgbClr val="990000"/>
                </a:solidFill>
              </a:rPr>
              <a:t>r</a:t>
            </a:r>
            <a:r>
              <a:rPr lang="sl-SI" altLang="en-US" sz="1800" b="1" i="1" baseline="30000" dirty="0">
                <a:solidFill>
                  <a:srgbClr val="990000"/>
                </a:solidFill>
              </a:rPr>
              <a:t>2</a:t>
            </a: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– površina sfere (talasnog fronta) poluprečnika </a:t>
            </a:r>
            <a:r>
              <a:rPr lang="sl-SI" altLang="en-US" sz="1800" b="1" i="1" dirty="0">
                <a:solidFill>
                  <a:srgbClr val="000066"/>
                </a:solidFill>
                <a:latin typeface="Arial" charset="0"/>
              </a:rPr>
              <a:t>r 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;</a:t>
            </a:r>
            <a:endParaRPr lang="en-US" altLang="en-US" sz="1800" b="1" i="1" dirty="0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1372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792577"/>
              </p:ext>
            </p:extLst>
          </p:nvPr>
        </p:nvGraphicFramePr>
        <p:xfrm>
          <a:off x="6972498" y="4675435"/>
          <a:ext cx="16319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419040" progId="Equation.DSMT4">
                  <p:embed/>
                </p:oleObj>
              </mc:Choice>
              <mc:Fallback>
                <p:oleObj name="Equation" r:id="rId8" imgW="81252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498" y="4675435"/>
                        <a:ext cx="1631950" cy="8413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>
            <a:extLst>
              <a:ext uri="{FF2B5EF4-FFF2-40B4-BE49-F238E27FC236}">
                <a16:creationId xmlns:a16="http://schemas.microsoft.com/office/drawing/2014/main" id="{7C2A9AFE-A6DB-43FC-B53D-C115A252D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My Documents\Nastava\Predavanja\PPP\Slike\ba7666-11,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602" y="2709305"/>
            <a:ext cx="4328795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Model tačkastog izvora zvuka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9512" y="938044"/>
            <a:ext cx="741682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  Površina talasnog fronta je proporcionalna kvadratu rastojanja:</a:t>
            </a:r>
          </a:p>
        </p:txBody>
      </p:sp>
      <p:graphicFrame>
        <p:nvGraphicFramePr>
          <p:cNvPr id="138245" name="Object 7"/>
          <p:cNvGraphicFramePr>
            <a:graphicFrameLocks noChangeAspect="1"/>
          </p:cNvGraphicFramePr>
          <p:nvPr/>
        </p:nvGraphicFramePr>
        <p:xfrm>
          <a:off x="7567515" y="1607195"/>
          <a:ext cx="1092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720" imgH="368280" progId="Equation.DSMT4">
                  <p:embed/>
                </p:oleObj>
              </mc:Choice>
              <mc:Fallback>
                <p:oleObj name="Equation" r:id="rId5" imgW="55872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515" y="1607195"/>
                        <a:ext cx="10922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6468442" y="2319506"/>
          <a:ext cx="16319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419040" progId="Equation.DSMT4">
                  <p:embed/>
                </p:oleObj>
              </mc:Choice>
              <mc:Fallback>
                <p:oleObj name="Equation" r:id="rId7" imgW="81252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8442" y="2319506"/>
                        <a:ext cx="16319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7595308" y="999736"/>
          <a:ext cx="10668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190440" progId="Equation.DSMT4">
                  <p:embed/>
                </p:oleObj>
              </mc:Choice>
              <mc:Fallback>
                <p:oleObj name="Equation" r:id="rId9" imgW="545760" imgH="190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308" y="999736"/>
                        <a:ext cx="10668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179512" y="1697033"/>
            <a:ext cx="734481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sl-SI" altLang="en-US" sz="1800" b="1" dirty="0">
                <a:solidFill>
                  <a:srgbClr val="000066"/>
                </a:solidFill>
              </a:rPr>
              <a:t>  I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ntenzitet zvuka </a:t>
            </a:r>
            <a:r>
              <a:rPr lang="sl-SI" altLang="en-US" sz="1800" b="1" dirty="0">
                <a:solidFill>
                  <a:srgbClr val="000066"/>
                </a:solidFill>
              </a:rPr>
              <a:t>je 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obrnuto proporcionalan kvadratu rastojanja:</a:t>
            </a: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79512" y="2489121"/>
            <a:ext cx="63367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  Zvučni pritisak je obrnuto proporcionalan rastojanju: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D19375-2565-4A46-B15A-ACFFB83E3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Izvori zvuka sa usmerenim zračenjem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23528" y="908720"/>
            <a:ext cx="18002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Faktor smera:</a:t>
            </a:r>
            <a:endParaRPr lang="en-GB" altLang="en-US" sz="1800" b="1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250913"/>
              </p:ext>
            </p:extLst>
          </p:nvPr>
        </p:nvGraphicFramePr>
        <p:xfrm>
          <a:off x="395536" y="1404690"/>
          <a:ext cx="21701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726" imgH="418918" progId="Equation.3">
                  <p:embed/>
                </p:oleObj>
              </mc:Choice>
              <mc:Fallback>
                <p:oleObj name="Equation" r:id="rId3" imgW="1091726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04690"/>
                        <a:ext cx="2170113" cy="8318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17050" y="2350011"/>
            <a:ext cx="3874325" cy="261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tabLst>
                <a:tab pos="2251075" algn="ctr"/>
                <a:tab pos="4860925" algn="r"/>
              </a:tabLst>
            </a:pPr>
            <a:r>
              <a:rPr lang="en-US" altLang="en-US" sz="1800" b="1" i="1" dirty="0">
                <a:solidFill>
                  <a:srgbClr val="990000"/>
                </a:solidFill>
                <a:cs typeface="Times New Roman" pitchFamily="18" charset="0"/>
              </a:rPr>
              <a:t>p</a:t>
            </a:r>
            <a:r>
              <a:rPr lang="en-US" altLang="en-US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en-US" altLang="en-US" sz="1800" b="1" i="1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x-none" altLang="en-US" sz="1800" b="1" i="1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pritisak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na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istom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</a:br>
            <a: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         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rastojanju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pod uglom </a:t>
            </a:r>
            <a:r>
              <a:rPr lang="en-US" altLang="en-US" sz="1800" b="1" i="1" dirty="0">
                <a:solidFill>
                  <a:srgbClr val="000066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 ;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tabLst>
                <a:tab pos="2251075" algn="ctr"/>
                <a:tab pos="4860925" algn="r"/>
              </a:tabLst>
            </a:pPr>
            <a:r>
              <a:rPr lang="en-US" altLang="en-US" sz="1800" b="1" i="1" dirty="0">
                <a:solidFill>
                  <a:srgbClr val="990000"/>
                </a:solidFill>
                <a:cs typeface="Times New Roman" pitchFamily="18" charset="0"/>
              </a:rPr>
              <a:t>p</a:t>
            </a:r>
            <a:r>
              <a:rPr lang="en-US" altLang="en-US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en-US" altLang="en-US" sz="1800" b="1" i="1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x-none" altLang="en-US" sz="1800" b="1" i="1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sl-SI" altLang="en-US" sz="1800" b="1" dirty="0">
                <a:solidFill>
                  <a:srgbClr val="990000"/>
                </a:solidFill>
                <a:latin typeface="Arial" charset="0"/>
                <a:sym typeface="Symbol" pitchFamily="18" charset="2"/>
              </a:rPr>
              <a:t>= </a:t>
            </a:r>
            <a:r>
              <a:rPr lang="en-US" altLang="en-US" sz="1800" b="1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US" altLang="en-US" sz="1800" b="1" baseline="30000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o</a:t>
            </a:r>
            <a:r>
              <a:rPr lang="en-US" altLang="en-US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pritisak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na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odre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đ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enom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</a:br>
            <a: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               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rastojanju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, u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smeru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</a:br>
            <a: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                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glavne ose (smer </a:t>
            </a:r>
            <a:br>
              <a:rPr lang="sl-SI" altLang="en-US" sz="1800" b="1" dirty="0">
                <a:solidFill>
                  <a:srgbClr val="000066"/>
                </a:solidFill>
                <a:latin typeface="Arial" charset="0"/>
              </a:rPr>
            </a:b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                 maksimalnog zračenja).</a:t>
            </a:r>
            <a:endParaRPr lang="en-US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5DC36AC-D23F-44B6-8973-91B6A89E3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14" name="Picture 14" descr="Ð¡ÑÐ¾Ð´Ð½Ð° ÑÐ»Ð¸ÐºÐ°">
            <a:extLst>
              <a:ext uri="{FF2B5EF4-FFF2-40B4-BE49-F238E27FC236}">
                <a16:creationId xmlns:a16="http://schemas.microsoft.com/office/drawing/2014/main" id="{DA878C65-3117-48C9-9E27-F672FA21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191375" y="1628800"/>
            <a:ext cx="4701105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id="{31888318-C646-42AD-A0B7-E81F76335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196752"/>
            <a:ext cx="12236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20logГ</a:t>
            </a:r>
            <a:endParaRPr lang="en-US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Prostorni ugao zračenja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160631" y="1187859"/>
            <a:ext cx="43204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0000"/>
              </a:buClr>
              <a:buSzPct val="120000"/>
            </a:pP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1.</a:t>
            </a:r>
            <a:endParaRPr lang="en-GB" altLang="en-US" sz="1800" b="1" dirty="0">
              <a:solidFill>
                <a:srgbClr val="990000"/>
              </a:solidFill>
              <a:latin typeface="Arial" charset="0"/>
            </a:endParaRPr>
          </a:p>
        </p:txBody>
      </p:sp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03562"/>
              </p:ext>
            </p:extLst>
          </p:nvPr>
        </p:nvGraphicFramePr>
        <p:xfrm>
          <a:off x="734404" y="3123489"/>
          <a:ext cx="1122463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558" imgH="215806" progId="Equation.3">
                  <p:embed/>
                </p:oleObj>
              </mc:Choice>
              <mc:Fallback>
                <p:oleObj name="Equation" r:id="rId3" imgW="558558" imgH="21580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04" y="3123489"/>
                        <a:ext cx="1122463" cy="43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901200"/>
              </p:ext>
            </p:extLst>
          </p:nvPr>
        </p:nvGraphicFramePr>
        <p:xfrm>
          <a:off x="708115" y="4147536"/>
          <a:ext cx="1175040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47" imgH="393529" progId="Equation.3">
                  <p:embed/>
                </p:oleObj>
              </mc:Choice>
              <mc:Fallback>
                <p:oleObj name="Equation" r:id="rId5" imgW="583947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15" y="4147536"/>
                        <a:ext cx="1175040" cy="79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>
            <a:extLst>
              <a:ext uri="{FF2B5EF4-FFF2-40B4-BE49-F238E27FC236}">
                <a16:creationId xmlns:a16="http://schemas.microsoft.com/office/drawing/2014/main" id="{4FFDC1A4-0E68-4A63-B89C-118A9483E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621632"/>
              </p:ext>
            </p:extLst>
          </p:nvPr>
        </p:nvGraphicFramePr>
        <p:xfrm>
          <a:off x="2929623" y="3125241"/>
          <a:ext cx="112245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558" imgH="215806" progId="Equation.3">
                  <p:embed/>
                </p:oleObj>
              </mc:Choice>
              <mc:Fallback>
                <p:oleObj name="Equation" r:id="rId7" imgW="558558" imgH="215806" progId="Equation.3">
                  <p:embed/>
                  <p:pic>
                    <p:nvPicPr>
                      <p:cNvPr id="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623" y="3125241"/>
                        <a:ext cx="1122456" cy="43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4F5138C-99A6-4EF8-8A6D-964D639E5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516555"/>
              </p:ext>
            </p:extLst>
          </p:nvPr>
        </p:nvGraphicFramePr>
        <p:xfrm>
          <a:off x="2904184" y="4147536"/>
          <a:ext cx="1173334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393529" progId="Equation.3">
                  <p:embed/>
                </p:oleObj>
              </mc:Choice>
              <mc:Fallback>
                <p:oleObj name="Equation" r:id="rId9" imgW="583947" imgH="393529" progId="Equation.3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184" y="4147536"/>
                        <a:ext cx="1173334" cy="79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6">
            <a:extLst>
              <a:ext uri="{FF2B5EF4-FFF2-40B4-BE49-F238E27FC236}">
                <a16:creationId xmlns:a16="http://schemas.microsoft.com/office/drawing/2014/main" id="{BDCE53F8-D8DC-42D2-914F-255BCC8EC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104473"/>
              </p:ext>
            </p:extLst>
          </p:nvPr>
        </p:nvGraphicFramePr>
        <p:xfrm>
          <a:off x="5206652" y="3123489"/>
          <a:ext cx="96947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181" imgH="215713" progId="Equation.3">
                  <p:embed/>
                </p:oleObj>
              </mc:Choice>
              <mc:Fallback>
                <p:oleObj name="Equation" r:id="rId11" imgW="482181" imgH="215713" progId="Equation.3">
                  <p:embed/>
                  <p:pic>
                    <p:nvPicPr>
                      <p:cNvPr id="3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52" y="3123489"/>
                        <a:ext cx="969475" cy="43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66F214A-812A-4A00-8104-D9C8EE00D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91466"/>
              </p:ext>
            </p:extLst>
          </p:nvPr>
        </p:nvGraphicFramePr>
        <p:xfrm>
          <a:off x="5181596" y="4147536"/>
          <a:ext cx="1019586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07780" imgH="393529" progId="Equation.3">
                  <p:embed/>
                </p:oleObj>
              </mc:Choice>
              <mc:Fallback>
                <p:oleObj name="Equation" r:id="rId13" imgW="507780" imgH="393529" progId="Equation.3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6" y="4147536"/>
                        <a:ext cx="1019586" cy="79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0">
            <a:extLst>
              <a:ext uri="{FF2B5EF4-FFF2-40B4-BE49-F238E27FC236}">
                <a16:creationId xmlns:a16="http://schemas.microsoft.com/office/drawing/2014/main" id="{A00A879B-E352-4CBB-8E61-D0E16A9B6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04564"/>
              </p:ext>
            </p:extLst>
          </p:nvPr>
        </p:nvGraphicFramePr>
        <p:xfrm>
          <a:off x="7360179" y="2942757"/>
          <a:ext cx="1017530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800" imgH="368280" progId="Equation.DSMT4">
                  <p:embed/>
                </p:oleObj>
              </mc:Choice>
              <mc:Fallback>
                <p:oleObj name="Equation" r:id="rId15" imgW="469800" imgH="368280" progId="Equation.DSMT4">
                  <p:embed/>
                  <p:pic>
                    <p:nvPicPr>
                      <p:cNvPr id="2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0179" y="2942757"/>
                        <a:ext cx="1017530" cy="792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3">
            <a:extLst>
              <a:ext uri="{FF2B5EF4-FFF2-40B4-BE49-F238E27FC236}">
                <a16:creationId xmlns:a16="http://schemas.microsoft.com/office/drawing/2014/main" id="{AA9FF986-3F54-4ECE-A842-0B74E1DDA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044901"/>
              </p:ext>
            </p:extLst>
          </p:nvPr>
        </p:nvGraphicFramePr>
        <p:xfrm>
          <a:off x="7254477" y="3931537"/>
          <a:ext cx="1248617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720" imgH="545760" progId="Equation.DSMT4">
                  <p:embed/>
                </p:oleObj>
              </mc:Choice>
              <mc:Fallback>
                <p:oleObj name="Equation" r:id="rId17" imgW="558720" imgH="545760" progId="Equation.DSMT4">
                  <p:embed/>
                  <p:pic>
                    <p:nvPicPr>
                      <p:cNvPr id="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477" y="3931537"/>
                        <a:ext cx="1248617" cy="122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02C7B6FB-AD2B-4A76-A86E-122B27AAB85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377" y="1635149"/>
            <a:ext cx="1623008" cy="11457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7E7681-2FB2-40E2-AACE-66E1E02B3A4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394" y="1673114"/>
            <a:ext cx="1700784" cy="10698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41CD3C2-492B-4C29-8413-416623D6169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026" y="1635148"/>
            <a:ext cx="1602728" cy="11457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FD62759-1E26-411E-B623-39CB5EAC54C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851172"/>
            <a:ext cx="1800200" cy="713732"/>
          </a:xfrm>
          <a:prstGeom prst="rect">
            <a:avLst/>
          </a:prstGeom>
        </p:spPr>
      </p:pic>
      <p:sp>
        <p:nvSpPr>
          <p:cNvPr id="39" name="Rectangle 14">
            <a:extLst>
              <a:ext uri="{FF2B5EF4-FFF2-40B4-BE49-F238E27FC236}">
                <a16:creationId xmlns:a16="http://schemas.microsoft.com/office/drawing/2014/main" id="{970D67EF-AAAA-4D9C-8577-F6F335C97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827" y="1187859"/>
            <a:ext cx="43204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0000"/>
              </a:buClr>
              <a:buSzPct val="120000"/>
            </a:pP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2.</a:t>
            </a:r>
            <a:endParaRPr lang="en-GB" altLang="en-US" sz="18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42D37414-475B-43F4-B290-99496C171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023" y="1187859"/>
            <a:ext cx="43204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0000"/>
              </a:buClr>
              <a:buSzPct val="120000"/>
            </a:pP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3.</a:t>
            </a:r>
            <a:endParaRPr lang="en-GB" altLang="en-US" sz="18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7C648D17-76AD-4759-BF1E-58A02ACE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220" y="1187859"/>
            <a:ext cx="43204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0000"/>
              </a:buClr>
              <a:buSzPct val="120000"/>
            </a:pP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4.</a:t>
            </a:r>
            <a:endParaRPr lang="en-GB" altLang="en-US" sz="18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0879A762-341D-42AC-9EF1-125B75C9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Zajedničko dejstvo nezavisnih izvora zvuka</a:t>
            </a:r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4678E5F5-63B3-423B-BE4B-E3C34DDB0219}"/>
              </a:ext>
            </a:extLst>
          </p:cNvPr>
          <p:cNvGrpSpPr>
            <a:grpSpLocks/>
          </p:cNvGrpSpPr>
          <p:nvPr/>
        </p:nvGrpSpPr>
        <p:grpSpPr bwMode="auto">
          <a:xfrm>
            <a:off x="477912" y="2549593"/>
            <a:ext cx="3302000" cy="4114800"/>
            <a:chOff x="816" y="1296"/>
            <a:chExt cx="2080" cy="2085"/>
          </a:xfrm>
        </p:grpSpPr>
        <p:pic>
          <p:nvPicPr>
            <p:cNvPr id="33" name="Picture 5" descr="F:\Predavanja 2004-2005\Talasna jednacina\Sinusioida.gif">
              <a:extLst>
                <a:ext uri="{FF2B5EF4-FFF2-40B4-BE49-F238E27FC236}">
                  <a16:creationId xmlns:a16="http://schemas.microsoft.com/office/drawing/2014/main" id="{CB073110-C0AA-4EE7-9198-03215783470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9" y="1307"/>
              <a:ext cx="2074" cy="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666EEAEE-ECEE-43B6-A9E4-CBF021830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96"/>
              <a:ext cx="2080" cy="10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35" name="Group 30">
            <a:extLst>
              <a:ext uri="{FF2B5EF4-FFF2-40B4-BE49-F238E27FC236}">
                <a16:creationId xmlns:a16="http://schemas.microsoft.com/office/drawing/2014/main" id="{944A2520-31C3-47AF-AC23-A4D0E329D5D1}"/>
              </a:ext>
            </a:extLst>
          </p:cNvPr>
          <p:cNvGrpSpPr>
            <a:grpSpLocks/>
          </p:cNvGrpSpPr>
          <p:nvPr/>
        </p:nvGrpSpPr>
        <p:grpSpPr bwMode="auto">
          <a:xfrm>
            <a:off x="477912" y="1152128"/>
            <a:ext cx="3302000" cy="3429000"/>
            <a:chOff x="816" y="1296"/>
            <a:chExt cx="2080" cy="2085"/>
          </a:xfrm>
        </p:grpSpPr>
        <p:pic>
          <p:nvPicPr>
            <p:cNvPr id="36" name="Picture 31" descr="F:\Predavanja 2004-2005\Talasna jednacina\Sinusioida.gif">
              <a:extLst>
                <a:ext uri="{FF2B5EF4-FFF2-40B4-BE49-F238E27FC236}">
                  <a16:creationId xmlns:a16="http://schemas.microsoft.com/office/drawing/2014/main" id="{30AB609F-72CC-4C06-AD27-BC5F262C2B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9" y="1307"/>
              <a:ext cx="2074" cy="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48356A0F-9000-4561-9EBB-C48B06F95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96"/>
              <a:ext cx="2080" cy="10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8" name="Line 14">
            <a:extLst>
              <a:ext uri="{FF2B5EF4-FFF2-40B4-BE49-F238E27FC236}">
                <a16:creationId xmlns:a16="http://schemas.microsoft.com/office/drawing/2014/main" id="{C1406FF6-4C00-470F-BFBD-E00B73313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7744" y="2292896"/>
            <a:ext cx="0" cy="3581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graphicFrame>
        <p:nvGraphicFramePr>
          <p:cNvPr id="39" name="Object 15">
            <a:extLst>
              <a:ext uri="{FF2B5EF4-FFF2-40B4-BE49-F238E27FC236}">
                <a16:creationId xmlns:a16="http://schemas.microsoft.com/office/drawing/2014/main" id="{0D31978B-4ED6-464F-A332-C28DAC2C28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725" y="3971528"/>
          <a:ext cx="2363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800" imgH="241300" progId="Equation.3">
                  <p:embed/>
                </p:oleObj>
              </mc:Choice>
              <mc:Fallback>
                <p:oleObj name="Equation" r:id="rId4" imgW="1574800" imgH="241300" progId="Equation.3">
                  <p:embed/>
                  <p:pic>
                    <p:nvPicPr>
                      <p:cNvPr id="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3971528"/>
                        <a:ext cx="2363788" cy="361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6">
            <a:extLst>
              <a:ext uri="{FF2B5EF4-FFF2-40B4-BE49-F238E27FC236}">
                <a16:creationId xmlns:a16="http://schemas.microsoft.com/office/drawing/2014/main" id="{CCB8D7AC-B5C0-41D1-A122-92176FCEFA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675" y="5949280"/>
          <a:ext cx="24209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900" imgH="241300" progId="Equation.3">
                  <p:embed/>
                </p:oleObj>
              </mc:Choice>
              <mc:Fallback>
                <p:oleObj name="Equation" r:id="rId6" imgW="1612900" imgH="241300" progId="Equation.3">
                  <p:embed/>
                  <p:pic>
                    <p:nvPicPr>
                      <p:cNvPr id="2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5949280"/>
                        <a:ext cx="2420938" cy="361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33">
            <a:extLst>
              <a:ext uri="{FF2B5EF4-FFF2-40B4-BE49-F238E27FC236}">
                <a16:creationId xmlns:a16="http://schemas.microsoft.com/office/drawing/2014/main" id="{579342BE-2C2E-4630-950F-9B2A6D63CCC3}"/>
              </a:ext>
            </a:extLst>
          </p:cNvPr>
          <p:cNvGrpSpPr>
            <a:grpSpLocks/>
          </p:cNvGrpSpPr>
          <p:nvPr/>
        </p:nvGrpSpPr>
        <p:grpSpPr bwMode="auto">
          <a:xfrm>
            <a:off x="5310236" y="2554560"/>
            <a:ext cx="3302000" cy="4114800"/>
            <a:chOff x="816" y="1296"/>
            <a:chExt cx="2080" cy="2085"/>
          </a:xfrm>
        </p:grpSpPr>
        <p:pic>
          <p:nvPicPr>
            <p:cNvPr id="42" name="Picture 34" descr="F:\Predavanja 2004-2005\Talasna jednacina\Sinusioida.gif">
              <a:extLst>
                <a:ext uri="{FF2B5EF4-FFF2-40B4-BE49-F238E27FC236}">
                  <a16:creationId xmlns:a16="http://schemas.microsoft.com/office/drawing/2014/main" id="{B7E96587-E03C-4C66-8A0F-E8299E39FE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9" y="1307"/>
              <a:ext cx="2074" cy="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3E9E2610-7D17-4865-9776-B0327C305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96"/>
              <a:ext cx="2080" cy="10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44" name="Group 36">
            <a:extLst>
              <a:ext uri="{FF2B5EF4-FFF2-40B4-BE49-F238E27FC236}">
                <a16:creationId xmlns:a16="http://schemas.microsoft.com/office/drawing/2014/main" id="{F5DAF11A-C57F-4306-A124-6AEB6565A2C2}"/>
              </a:ext>
            </a:extLst>
          </p:cNvPr>
          <p:cNvGrpSpPr>
            <a:grpSpLocks/>
          </p:cNvGrpSpPr>
          <p:nvPr/>
        </p:nvGrpSpPr>
        <p:grpSpPr bwMode="auto">
          <a:xfrm>
            <a:off x="5076056" y="1152128"/>
            <a:ext cx="3302000" cy="3429000"/>
            <a:chOff x="816" y="1296"/>
            <a:chExt cx="2080" cy="2085"/>
          </a:xfrm>
        </p:grpSpPr>
        <p:pic>
          <p:nvPicPr>
            <p:cNvPr id="45" name="Picture 37" descr="F:\Predavanja 2004-2005\Talasna jednacina\Sinusioida.gif">
              <a:extLst>
                <a:ext uri="{FF2B5EF4-FFF2-40B4-BE49-F238E27FC236}">
                  <a16:creationId xmlns:a16="http://schemas.microsoft.com/office/drawing/2014/main" id="{9783B4FD-60E8-46A5-ADD4-1AC56E3E56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9" y="1307"/>
              <a:ext cx="2074" cy="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3900C79B-A233-4536-B3C2-04C5E9283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296"/>
              <a:ext cx="2080" cy="10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47" name="Line 39">
            <a:extLst>
              <a:ext uri="{FF2B5EF4-FFF2-40B4-BE49-F238E27FC236}">
                <a16:creationId xmlns:a16="http://schemas.microsoft.com/office/drawing/2014/main" id="{55FD5B1C-705A-49D5-8E91-A114CD26F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8982" y="2277656"/>
            <a:ext cx="0" cy="3581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graphicFrame>
        <p:nvGraphicFramePr>
          <p:cNvPr id="48" name="Object 40">
            <a:extLst>
              <a:ext uri="{FF2B5EF4-FFF2-40B4-BE49-F238E27FC236}">
                <a16:creationId xmlns:a16="http://schemas.microsoft.com/office/drawing/2014/main" id="{ECF1DE67-7520-4663-98DF-ECD0029C3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3050" y="3971528"/>
          <a:ext cx="23828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500" imgH="241300" progId="Equation.3">
                  <p:embed/>
                </p:oleObj>
              </mc:Choice>
              <mc:Fallback>
                <p:oleObj name="Equation" r:id="rId8" imgW="1587500" imgH="241300" progId="Equation.3">
                  <p:embed/>
                  <p:pic>
                    <p:nvPicPr>
                      <p:cNvPr id="3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50" y="3971528"/>
                        <a:ext cx="2382838" cy="361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1">
            <a:extLst>
              <a:ext uri="{FF2B5EF4-FFF2-40B4-BE49-F238E27FC236}">
                <a16:creationId xmlns:a16="http://schemas.microsoft.com/office/drawing/2014/main" id="{7FCEFDF3-FD5D-4EEA-933F-DC1026E900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4000" y="5949280"/>
          <a:ext cx="24399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600" imgH="241300" progId="Equation.3">
                  <p:embed/>
                </p:oleObj>
              </mc:Choice>
              <mc:Fallback>
                <p:oleObj name="Equation" r:id="rId10" imgW="1625600" imgH="241300" progId="Equation.3">
                  <p:embed/>
                  <p:pic>
                    <p:nvPicPr>
                      <p:cNvPr id="3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00" y="5949280"/>
                        <a:ext cx="2439988" cy="361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8">
            <a:extLst>
              <a:ext uri="{FF2B5EF4-FFF2-40B4-BE49-F238E27FC236}">
                <a16:creationId xmlns:a16="http://schemas.microsoft.com/office/drawing/2014/main" id="{C7851A07-9E56-4E22-A56E-E291F2D85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872424"/>
              </p:ext>
            </p:extLst>
          </p:nvPr>
        </p:nvGraphicFramePr>
        <p:xfrm>
          <a:off x="3122613" y="2014736"/>
          <a:ext cx="2898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30400" imgH="241300" progId="Equation.3">
                  <p:embed/>
                </p:oleObj>
              </mc:Choice>
              <mc:Fallback>
                <p:oleObj name="Equation" r:id="rId12" imgW="1930400" imgH="241300" progId="Equation.3">
                  <p:embed/>
                  <p:pic>
                    <p:nvPicPr>
                      <p:cNvPr id="3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2014736"/>
                        <a:ext cx="2898775" cy="36195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8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9">
            <a:extLst>
              <a:ext uri="{FF2B5EF4-FFF2-40B4-BE49-F238E27FC236}">
                <a16:creationId xmlns:a16="http://schemas.microsoft.com/office/drawing/2014/main" id="{E38919E0-67E8-4707-9BB7-2D8B41436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055154"/>
              </p:ext>
            </p:extLst>
          </p:nvPr>
        </p:nvGraphicFramePr>
        <p:xfrm>
          <a:off x="3084513" y="2490986"/>
          <a:ext cx="2974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81200" imgH="241300" progId="Equation.3">
                  <p:embed/>
                </p:oleObj>
              </mc:Choice>
              <mc:Fallback>
                <p:oleObj name="Equation" r:id="rId14" imgW="1981200" imgH="241300" progId="Equation.3">
                  <p:embed/>
                  <p:pic>
                    <p:nvPicPr>
                      <p:cNvPr id="3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2490986"/>
                        <a:ext cx="2974975" cy="36195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8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aphicFrame>
        <p:nvGraphicFramePr>
          <p:cNvPr id="19" name="Object 10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617449"/>
              </p:ext>
            </p:extLst>
          </p:nvPr>
        </p:nvGraphicFramePr>
        <p:xfrm>
          <a:off x="3860436" y="1004979"/>
          <a:ext cx="1405665" cy="9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700" imgH="431800" progId="Equation.3">
                  <p:embed/>
                </p:oleObj>
              </mc:Choice>
              <mc:Fallback>
                <p:oleObj name="Equation" r:id="rId16" imgW="647700" imgH="431800" progId="Equation.3">
                  <p:embed/>
                  <p:pic>
                    <p:nvPicPr>
                      <p:cNvPr id="0" name="Object 10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436" y="1004979"/>
                        <a:ext cx="1405665" cy="936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15">
            <a:extLst>
              <a:ext uri="{FF2B5EF4-FFF2-40B4-BE49-F238E27FC236}">
                <a16:creationId xmlns:a16="http://schemas.microsoft.com/office/drawing/2014/main" id="{F29FF430-26A0-42AC-9862-9BC02574B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Zajedničko dejstvo nezavisnih izvora zvuka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3492632" y="119929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sl-SI" altLang="en-US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Prost zvuk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E6067E-7932-42A5-B09D-C26616A2678E}"/>
              </a:ext>
            </a:extLst>
          </p:cNvPr>
          <p:cNvGrpSpPr>
            <a:grpSpLocks noChangeAspect="1"/>
          </p:cNvGrpSpPr>
          <p:nvPr/>
        </p:nvGrpSpPr>
        <p:grpSpPr>
          <a:xfrm>
            <a:off x="1246263" y="2055761"/>
            <a:ext cx="6626337" cy="3602945"/>
            <a:chOff x="2051720" y="3645024"/>
            <a:chExt cx="5009282" cy="2723704"/>
          </a:xfrm>
        </p:grpSpPr>
        <p:grpSp>
          <p:nvGrpSpPr>
            <p:cNvPr id="42" name="Group 26"/>
            <p:cNvGrpSpPr>
              <a:grpSpLocks noChangeAspect="1"/>
            </p:cNvGrpSpPr>
            <p:nvPr/>
          </p:nvGrpSpPr>
          <p:grpSpPr bwMode="auto">
            <a:xfrm>
              <a:off x="2051720" y="3645024"/>
              <a:ext cx="4876800" cy="2514600"/>
              <a:chOff x="384" y="912"/>
              <a:chExt cx="3360" cy="1488"/>
            </a:xfrm>
          </p:grpSpPr>
          <p:pic>
            <p:nvPicPr>
              <p:cNvPr id="43" name="Picture 27" descr="C:\My Documents\Nastava\Predavanja\PPP\Slike\ba7660-06,1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3725" b="25490"/>
              <a:stretch>
                <a:fillRect/>
              </a:stretch>
            </p:blipFill>
            <p:spPr bwMode="auto">
              <a:xfrm>
                <a:off x="384" y="912"/>
                <a:ext cx="336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384" y="2304"/>
                <a:ext cx="2064" cy="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aphicFrame>
          <p:nvGraphicFramePr>
            <p:cNvPr id="147470" name="Object 30">
              <a:hlinkClick r:id="rId4" action="ppaction://hlinkfile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7808862"/>
                </p:ext>
              </p:extLst>
            </p:nvPr>
          </p:nvGraphicFramePr>
          <p:xfrm>
            <a:off x="4959152" y="3888309"/>
            <a:ext cx="21018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Sound Recorder Document" showAsIcon="1" r:id="rId5" imgW="1047750" imgH="590550" progId="SoundRec">
                    <p:embed/>
                  </p:oleObj>
                </mc:Choice>
                <mc:Fallback>
                  <p:oleObj name="Sound Recorder Document" showAsIcon="1" r:id="rId5" imgW="1047750" imgH="590550" progId="SoundRec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9152" y="3888309"/>
                          <a:ext cx="21018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471" name="Object 31">
              <a:hlinkClick r:id="rId7" action="ppaction://hlinkfile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3813089"/>
                </p:ext>
              </p:extLst>
            </p:nvPr>
          </p:nvGraphicFramePr>
          <p:xfrm>
            <a:off x="4687590" y="5184453"/>
            <a:ext cx="210185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ave Sound" showAsIcon="1" r:id="rId8" imgW="1047750" imgH="590550" progId="SoundRec">
                    <p:embed/>
                  </p:oleObj>
                </mc:Choice>
                <mc:Fallback>
                  <p:oleObj name="Wave Sound" showAsIcon="1" r:id="rId8" imgW="1047750" imgH="590550" progId="SoundRec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590" y="5184453"/>
                          <a:ext cx="210185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655884-BFA5-42B6-A605-4A8BF7038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9347</TotalTime>
  <Words>1396</Words>
  <Application>Microsoft Office PowerPoint</Application>
  <PresentationFormat>On-screen Show (4:3)</PresentationFormat>
  <Paragraphs>145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Wingdings</vt:lpstr>
      <vt:lpstr>Default Design</vt:lpstr>
      <vt:lpstr>CorelDRAW</vt:lpstr>
      <vt:lpstr>Equation</vt:lpstr>
      <vt:lpstr>Sound Recorder Document</vt:lpstr>
      <vt:lpstr>Wave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1097</cp:revision>
  <dcterms:created xsi:type="dcterms:W3CDTF">2012-10-03T09:08:30Z</dcterms:created>
  <dcterms:modified xsi:type="dcterms:W3CDTF">2023-06-22T11:05:57Z</dcterms:modified>
</cp:coreProperties>
</file>